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71" r:id="rId8"/>
    <p:sldId id="262" r:id="rId9"/>
    <p:sldId id="263" r:id="rId10"/>
    <p:sldId id="264" r:id="rId11"/>
    <p:sldId id="265" r:id="rId12"/>
    <p:sldId id="266" r:id="rId13"/>
    <p:sldId id="267" r:id="rId14"/>
    <p:sldId id="268" r:id="rId15"/>
    <p:sldId id="269" r:id="rId16"/>
    <p:sldId id="270" r:id="rId17"/>
  </p:sldIdLst>
  <p:sldSz cx="18288000" cy="10287000"/>
  <p:notesSz cx="6858000" cy="9144000"/>
  <p:embeddedFontLst>
    <p:embeddedFont>
      <p:font typeface="Calibri" panose="020F0502020204030204" pitchFamily="34" charset="0"/>
      <p:regular r:id="rId19"/>
      <p:bold r:id="rId20"/>
      <p:italic r:id="rId21"/>
      <p:boldItalic r:id="rId22"/>
    </p:embeddedFont>
    <p:embeddedFont>
      <p:font typeface="Georgia" panose="02040502050405020303" pitchFamily="18" charset="0"/>
      <p:regular r:id="rId23"/>
      <p:bold r:id="rId24"/>
      <p:italic r:id="rId25"/>
      <p:boldItalic r:id="rId26"/>
    </p:embeddedFont>
    <p:embeddedFont>
      <p:font typeface="Inknut Antiqua" panose="020B0604020202020204" charset="0"/>
      <p:regular r:id="rId27"/>
      <p:bold r:id="rId28"/>
    </p:embeddedFont>
    <p:embeddedFont>
      <p:font typeface="Roboto" panose="020B0604020202020204" charset="0"/>
      <p:regular r:id="rId29"/>
      <p:bold r:id="rId30"/>
      <p:italic r:id="rId31"/>
      <p:boldItalic r:id="rId32"/>
    </p:embeddedFont>
    <p:embeddedFont>
      <p:font typeface="Space Mono"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gPZqMzBUSZEAaHT1rJQP3iff/5H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5" d="100"/>
          <a:sy n="55" d="100"/>
        </p:scale>
        <p:origin x="662" y="4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84f82edc2_2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50">
                <a:solidFill>
                  <a:srgbClr val="595858"/>
                </a:solidFill>
                <a:highlight>
                  <a:srgbClr val="FFFFFF"/>
                </a:highlight>
                <a:latin typeface="Roboto"/>
                <a:ea typeface="Roboto"/>
                <a:cs typeface="Roboto"/>
                <a:sym typeface="Roboto"/>
              </a:rPr>
              <a:t>The </a:t>
            </a:r>
            <a:r>
              <a:rPr lang="en-US" sz="1150" b="1">
                <a:solidFill>
                  <a:srgbClr val="595858"/>
                </a:solidFill>
                <a:highlight>
                  <a:srgbClr val="FFFFFF"/>
                </a:highlight>
                <a:latin typeface="Roboto"/>
                <a:ea typeface="Roboto"/>
                <a:cs typeface="Roboto"/>
                <a:sym typeface="Roboto"/>
              </a:rPr>
              <a:t>Receiver Operator Characteristic (ROC)</a:t>
            </a:r>
            <a:r>
              <a:rPr lang="en-US" sz="1150">
                <a:solidFill>
                  <a:srgbClr val="595858"/>
                </a:solidFill>
                <a:highlight>
                  <a:srgbClr val="FFFFFF"/>
                </a:highlight>
                <a:latin typeface="Roboto"/>
                <a:ea typeface="Roboto"/>
                <a:cs typeface="Roboto"/>
                <a:sym typeface="Roboto"/>
              </a:rPr>
              <a:t> curve is an evaluation metric for binary classification problems. It is a probability curve that plots the </a:t>
            </a:r>
            <a:r>
              <a:rPr lang="en-US" sz="1150" b="1">
                <a:solidFill>
                  <a:srgbClr val="595858"/>
                </a:solidFill>
                <a:highlight>
                  <a:srgbClr val="FFFFFF"/>
                </a:highlight>
                <a:latin typeface="Roboto"/>
                <a:ea typeface="Roboto"/>
                <a:cs typeface="Roboto"/>
                <a:sym typeface="Roboto"/>
              </a:rPr>
              <a:t>TPR </a:t>
            </a:r>
            <a:r>
              <a:rPr lang="en-US" sz="1150">
                <a:solidFill>
                  <a:srgbClr val="595858"/>
                </a:solidFill>
                <a:highlight>
                  <a:srgbClr val="FFFFFF"/>
                </a:highlight>
                <a:latin typeface="Roboto"/>
                <a:ea typeface="Roboto"/>
                <a:cs typeface="Roboto"/>
                <a:sym typeface="Roboto"/>
              </a:rPr>
              <a:t>against </a:t>
            </a:r>
            <a:r>
              <a:rPr lang="en-US" sz="1150" b="1">
                <a:solidFill>
                  <a:srgbClr val="595858"/>
                </a:solidFill>
                <a:highlight>
                  <a:srgbClr val="FFFFFF"/>
                </a:highlight>
                <a:latin typeface="Roboto"/>
                <a:ea typeface="Roboto"/>
                <a:cs typeface="Roboto"/>
                <a:sym typeface="Roboto"/>
              </a:rPr>
              <a:t>FPR </a:t>
            </a:r>
            <a:r>
              <a:rPr lang="en-US" sz="1150">
                <a:solidFill>
                  <a:srgbClr val="595858"/>
                </a:solidFill>
                <a:highlight>
                  <a:srgbClr val="FFFFFF"/>
                </a:highlight>
                <a:latin typeface="Roboto"/>
                <a:ea typeface="Roboto"/>
                <a:cs typeface="Roboto"/>
                <a:sym typeface="Roboto"/>
              </a:rPr>
              <a:t>at various threshold values and essentially </a:t>
            </a:r>
            <a:r>
              <a:rPr lang="en-US" sz="1150" b="1">
                <a:solidFill>
                  <a:srgbClr val="595858"/>
                </a:solidFill>
                <a:highlight>
                  <a:srgbClr val="FFFFFF"/>
                </a:highlight>
                <a:latin typeface="Roboto"/>
                <a:ea typeface="Roboto"/>
                <a:cs typeface="Roboto"/>
                <a:sym typeface="Roboto"/>
              </a:rPr>
              <a:t>separates the ‘signal’ from the ‘noise’</a:t>
            </a:r>
            <a:r>
              <a:rPr lang="en-US" sz="1150">
                <a:solidFill>
                  <a:srgbClr val="595858"/>
                </a:solidFill>
                <a:highlight>
                  <a:srgbClr val="FFFFFF"/>
                </a:highlight>
                <a:latin typeface="Roboto"/>
                <a:ea typeface="Roboto"/>
                <a:cs typeface="Roboto"/>
                <a:sym typeface="Roboto"/>
              </a:rPr>
              <a:t>. The </a:t>
            </a:r>
            <a:r>
              <a:rPr lang="en-US" sz="1150" b="1">
                <a:solidFill>
                  <a:srgbClr val="595858"/>
                </a:solidFill>
                <a:highlight>
                  <a:srgbClr val="FFFFFF"/>
                </a:highlight>
                <a:latin typeface="Roboto"/>
                <a:ea typeface="Roboto"/>
                <a:cs typeface="Roboto"/>
                <a:sym typeface="Roboto"/>
              </a:rPr>
              <a:t>Area Under the Curve (AUC) </a:t>
            </a:r>
            <a:r>
              <a:rPr lang="en-US" sz="1150">
                <a:solidFill>
                  <a:srgbClr val="595858"/>
                </a:solidFill>
                <a:highlight>
                  <a:srgbClr val="FFFFFF"/>
                </a:highlight>
                <a:latin typeface="Roboto"/>
                <a:ea typeface="Roboto"/>
                <a:cs typeface="Roboto"/>
                <a:sym typeface="Roboto"/>
              </a:rPr>
              <a:t>is the measure of the ability of a classifier to distinguish between classes and is used as a summary of the ROC curve.</a:t>
            </a:r>
            <a:endParaRPr sz="1150">
              <a:solidFill>
                <a:srgbClr val="595858"/>
              </a:solidFill>
              <a:highlight>
                <a:srgbClr val="FFFFFF"/>
              </a:highlight>
              <a:latin typeface="Roboto"/>
              <a:ea typeface="Roboto"/>
              <a:cs typeface="Roboto"/>
              <a:sym typeface="Roboto"/>
            </a:endParaRPr>
          </a:p>
          <a:p>
            <a:pPr marL="0" lvl="0" indent="0" algn="l" rtl="0">
              <a:spcBef>
                <a:spcPts val="0"/>
              </a:spcBef>
              <a:spcAft>
                <a:spcPts val="0"/>
              </a:spcAft>
              <a:buNone/>
            </a:pPr>
            <a:endParaRPr sz="1150">
              <a:solidFill>
                <a:srgbClr val="595858"/>
              </a:solidFill>
              <a:highlight>
                <a:srgbClr val="FFFFFF"/>
              </a:highlight>
              <a:latin typeface="Roboto"/>
              <a:ea typeface="Roboto"/>
              <a:cs typeface="Roboto"/>
              <a:sym typeface="Roboto"/>
            </a:endParaRPr>
          </a:p>
          <a:p>
            <a:pPr marL="0" lvl="0" indent="0" algn="l" rtl="0">
              <a:spcBef>
                <a:spcPts val="0"/>
              </a:spcBef>
              <a:spcAft>
                <a:spcPts val="0"/>
              </a:spcAft>
              <a:buNone/>
            </a:pPr>
            <a:r>
              <a:rPr lang="en-US" sz="1350">
                <a:solidFill>
                  <a:srgbClr val="333333"/>
                </a:solidFill>
                <a:highlight>
                  <a:srgbClr val="FFFFFF"/>
                </a:highlight>
                <a:latin typeface="Georgia"/>
                <a:ea typeface="Georgia"/>
                <a:cs typeface="Georgia"/>
                <a:sym typeface="Georgia"/>
              </a:rPr>
              <a:t>The higher the AUC, the better the performance of the model at distinguishing between the positive and negative classes.</a:t>
            </a:r>
            <a:endParaRPr sz="1350">
              <a:solidFill>
                <a:srgbClr val="333333"/>
              </a:solidFill>
              <a:highlight>
                <a:srgbClr val="FFFFFF"/>
              </a:highlight>
              <a:latin typeface="Georgia"/>
              <a:ea typeface="Georgia"/>
              <a:cs typeface="Georgia"/>
              <a:sym typeface="Georgia"/>
            </a:endParaRPr>
          </a:p>
          <a:p>
            <a:pPr marL="0" lvl="0" indent="0" algn="l" rtl="0">
              <a:spcBef>
                <a:spcPts val="0"/>
              </a:spcBef>
              <a:spcAft>
                <a:spcPts val="0"/>
              </a:spcAft>
              <a:buNone/>
            </a:pPr>
            <a:endParaRPr sz="1350">
              <a:solidFill>
                <a:srgbClr val="333333"/>
              </a:solidFill>
              <a:highlight>
                <a:srgbClr val="FFFFFF"/>
              </a:highlight>
              <a:latin typeface="Georgia"/>
              <a:ea typeface="Georgia"/>
              <a:cs typeface="Georgia"/>
              <a:sym typeface="Georgia"/>
            </a:endParaRPr>
          </a:p>
          <a:p>
            <a:pPr marL="0" lvl="0" indent="0" algn="l" rtl="0">
              <a:spcBef>
                <a:spcPts val="0"/>
              </a:spcBef>
              <a:spcAft>
                <a:spcPts val="0"/>
              </a:spcAft>
              <a:buNone/>
            </a:pPr>
            <a:r>
              <a:rPr lang="en-US" sz="1200">
                <a:solidFill>
                  <a:srgbClr val="202124"/>
                </a:solidFill>
                <a:highlight>
                  <a:srgbClr val="FFFFFF"/>
                </a:highlight>
                <a:latin typeface="Roboto"/>
                <a:ea typeface="Roboto"/>
                <a:cs typeface="Roboto"/>
                <a:sym typeface="Roboto"/>
              </a:rPr>
              <a:t>A </a:t>
            </a:r>
            <a:r>
              <a:rPr lang="en-US" sz="1200" b="1">
                <a:solidFill>
                  <a:srgbClr val="202124"/>
                </a:solidFill>
                <a:highlight>
                  <a:srgbClr val="FFFFFF"/>
                </a:highlight>
                <a:latin typeface="Roboto"/>
                <a:ea typeface="Roboto"/>
                <a:cs typeface="Roboto"/>
                <a:sym typeface="Roboto"/>
              </a:rPr>
              <a:t>confusion matrix</a:t>
            </a:r>
            <a:r>
              <a:rPr lang="en-US" sz="1200">
                <a:solidFill>
                  <a:srgbClr val="202124"/>
                </a:solidFill>
                <a:highlight>
                  <a:srgbClr val="FFFFFF"/>
                </a:highlight>
                <a:latin typeface="Roboto"/>
                <a:ea typeface="Roboto"/>
                <a:cs typeface="Roboto"/>
                <a:sym typeface="Roboto"/>
              </a:rPr>
              <a:t> is a table that is often used to describe the performance of a classification model (or "classifier") on a set of test data for which the true values are known. </a:t>
            </a:r>
            <a:endParaRPr sz="1350">
              <a:solidFill>
                <a:srgbClr val="333333"/>
              </a:solidFill>
              <a:highlight>
                <a:srgbClr val="FFFFFF"/>
              </a:highlight>
              <a:latin typeface="Georgia"/>
              <a:ea typeface="Georgia"/>
              <a:cs typeface="Georgia"/>
              <a:sym typeface="Georgia"/>
            </a:endParaRPr>
          </a:p>
          <a:p>
            <a:pPr marL="0" lvl="0" indent="0" algn="l" rtl="0">
              <a:spcBef>
                <a:spcPts val="0"/>
              </a:spcBef>
              <a:spcAft>
                <a:spcPts val="0"/>
              </a:spcAft>
              <a:buNone/>
            </a:pPr>
            <a:endParaRPr sz="1350" i="1">
              <a:solidFill>
                <a:srgbClr val="333333"/>
              </a:solidFill>
              <a:highlight>
                <a:srgbClr val="F5F6F7"/>
              </a:highlight>
              <a:latin typeface="Georgia"/>
              <a:ea typeface="Georgia"/>
              <a:cs typeface="Georgia"/>
              <a:sym typeface="Georgia"/>
            </a:endParaRPr>
          </a:p>
          <a:p>
            <a:pPr marL="0" lvl="0" indent="0" algn="l" rtl="0">
              <a:spcBef>
                <a:spcPts val="0"/>
              </a:spcBef>
              <a:spcAft>
                <a:spcPts val="0"/>
              </a:spcAft>
              <a:buNone/>
            </a:pPr>
            <a:endParaRPr sz="1350" i="1">
              <a:solidFill>
                <a:srgbClr val="333333"/>
              </a:solidFill>
              <a:highlight>
                <a:srgbClr val="F5F6F7"/>
              </a:highlight>
              <a:latin typeface="Georgia"/>
              <a:ea typeface="Georgia"/>
              <a:cs typeface="Georgia"/>
              <a:sym typeface="Georgia"/>
            </a:endParaRPr>
          </a:p>
        </p:txBody>
      </p:sp>
      <p:sp>
        <p:nvSpPr>
          <p:cNvPr id="198" name="Google Shape;198;g784f82edc2_2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Base Model is used to determine a threshold over the data which shows us how good our data is and whether the data is ready for modeling or some more feature engineering is required </a:t>
            </a:r>
            <a:endParaRPr/>
          </a:p>
          <a:p>
            <a:pPr marL="0" lvl="0" indent="0" algn="l" rtl="0">
              <a:spcBef>
                <a:spcPts val="0"/>
              </a:spcBef>
              <a:spcAft>
                <a:spcPts val="0"/>
              </a:spcAft>
              <a:buNone/>
            </a:pPr>
            <a:endParaRPr/>
          </a:p>
          <a:p>
            <a:pPr marL="0" lvl="0" indent="0" algn="l" rtl="0">
              <a:spcBef>
                <a:spcPts val="0"/>
              </a:spcBef>
              <a:spcAft>
                <a:spcPts val="0"/>
              </a:spcAft>
              <a:buNone/>
            </a:pPr>
            <a:r>
              <a:rPr lang="en-US"/>
              <a:t>Judging the Base model gives us a very good idea on which prespective of the model we need to work on!</a:t>
            </a:r>
            <a:endParaRPr/>
          </a:p>
          <a:p>
            <a:pPr marL="0" lvl="0" indent="0" algn="l" rtl="0">
              <a:spcBef>
                <a:spcPts val="0"/>
              </a:spcBef>
              <a:spcAft>
                <a:spcPts val="0"/>
              </a:spcAft>
              <a:buNone/>
            </a:pPr>
            <a:endParaRPr/>
          </a:p>
          <a:p>
            <a:pPr marL="190500" marR="190500" lvl="0" indent="0" algn="l" rtl="0">
              <a:spcBef>
                <a:spcPts val="1000"/>
              </a:spcBef>
              <a:spcAft>
                <a:spcPts val="0"/>
              </a:spcAft>
              <a:buClr>
                <a:schemeClr val="dk1"/>
              </a:buClr>
              <a:buSzPts val="1100"/>
              <a:buFont typeface="Arial"/>
              <a:buNone/>
            </a:pPr>
            <a:r>
              <a:rPr lang="en-US" sz="1950" b="1">
                <a:solidFill>
                  <a:schemeClr val="dk1"/>
                </a:solidFill>
                <a:highlight>
                  <a:srgbClr val="FFFFFF"/>
                </a:highlight>
              </a:rPr>
              <a:t>Conclusion on Base Model</a:t>
            </a:r>
            <a:endParaRPr sz="1950" b="1">
              <a:solidFill>
                <a:schemeClr val="dk1"/>
              </a:solidFill>
              <a:highlight>
                <a:srgbClr val="FFFFFF"/>
              </a:highlight>
            </a:endParaRPr>
          </a:p>
          <a:p>
            <a:pPr marL="457200" lvl="0" indent="-295275" algn="l" rtl="0">
              <a:lnSpc>
                <a:spcPct val="115000"/>
              </a:lnSpc>
              <a:spcBef>
                <a:spcPts val="1100"/>
              </a:spcBef>
              <a:spcAft>
                <a:spcPts val="0"/>
              </a:spcAft>
              <a:buClr>
                <a:schemeClr val="dk1"/>
              </a:buClr>
              <a:buSzPts val="1050"/>
              <a:buChar char="●"/>
            </a:pPr>
            <a:r>
              <a:rPr lang="en-US" sz="1050">
                <a:solidFill>
                  <a:schemeClr val="dk1"/>
                </a:solidFill>
                <a:highlight>
                  <a:srgbClr val="FFFFFF"/>
                </a:highlight>
              </a:rPr>
              <a:t>The base model shows that the data </a:t>
            </a:r>
            <a:r>
              <a:rPr lang="en-US" sz="1050" b="1">
                <a:solidFill>
                  <a:schemeClr val="dk1"/>
                </a:solidFill>
                <a:highlight>
                  <a:srgbClr val="FFFFFF"/>
                </a:highlight>
              </a:rPr>
              <a:t>can be used to train machine learning algorithms</a:t>
            </a:r>
            <a:r>
              <a:rPr lang="en-US" sz="1050">
                <a:solidFill>
                  <a:schemeClr val="dk1"/>
                </a:solidFill>
                <a:highlight>
                  <a:srgbClr val="FFFFFF"/>
                </a:highlight>
              </a:rPr>
              <a:t> giving an accuracy of 89% but the model evaluation also suggests that the </a:t>
            </a:r>
            <a:r>
              <a:rPr lang="en-US" sz="1050" b="1">
                <a:solidFill>
                  <a:schemeClr val="dk1"/>
                </a:solidFill>
                <a:highlight>
                  <a:srgbClr val="FFFFFF"/>
                </a:highlight>
              </a:rPr>
              <a:t>current features are not able to capture the variance</a:t>
            </a:r>
            <a:r>
              <a:rPr lang="en-US" sz="1050">
                <a:solidFill>
                  <a:schemeClr val="dk1"/>
                </a:solidFill>
                <a:highlight>
                  <a:srgbClr val="FFFFFF"/>
                </a:highlight>
              </a:rPr>
              <a:t> of the entire dataset in proper sense which is reflected b the </a:t>
            </a:r>
            <a:r>
              <a:rPr lang="en-US" sz="1050" b="1">
                <a:solidFill>
                  <a:schemeClr val="dk1"/>
                </a:solidFill>
                <a:highlight>
                  <a:srgbClr val="FFFFFF"/>
                </a:highlight>
              </a:rPr>
              <a:t>AUC value "0.77"</a:t>
            </a:r>
            <a:endParaRPr sz="1050" b="1">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The next step will be building ML Models with a </a:t>
            </a:r>
            <a:r>
              <a:rPr lang="en-US" sz="1050" b="1">
                <a:solidFill>
                  <a:schemeClr val="dk1"/>
                </a:solidFill>
                <a:highlight>
                  <a:srgbClr val="FFFFFF"/>
                </a:highlight>
              </a:rPr>
              <a:t>different feature</a:t>
            </a:r>
            <a:r>
              <a:rPr lang="en-US" sz="1050">
                <a:solidFill>
                  <a:schemeClr val="dk1"/>
                </a:solidFill>
                <a:highlight>
                  <a:srgbClr val="FFFFFF"/>
                </a:highlight>
              </a:rPr>
              <a:t> which will take </a:t>
            </a:r>
            <a:r>
              <a:rPr lang="en-US" sz="1050" b="1">
                <a:solidFill>
                  <a:schemeClr val="dk1"/>
                </a:solidFill>
                <a:highlight>
                  <a:srgbClr val="FFFFFF"/>
                </a:highlight>
              </a:rPr>
              <a:t>maximum variance of the data</a:t>
            </a:r>
            <a:r>
              <a:rPr lang="en-US" sz="1050">
                <a:solidFill>
                  <a:schemeClr val="dk1"/>
                </a:solidFill>
                <a:highlight>
                  <a:srgbClr val="FFFFFF"/>
                </a:highlight>
              </a:rPr>
              <a:t> in consideration</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Additionally trying to train the data on different ML Algorithms to improve the </a:t>
            </a:r>
            <a:r>
              <a:rPr lang="en-US" sz="1050" b="1">
                <a:solidFill>
                  <a:schemeClr val="dk1"/>
                </a:solidFill>
                <a:highlight>
                  <a:srgbClr val="FFFFFF"/>
                </a:highlight>
              </a:rPr>
              <a:t>precision and recall</a:t>
            </a:r>
            <a:endParaRPr sz="1050" b="1">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Comparing both the Encoding Techniques it is observed that both the encodings perform similarily on simple linear regression algorithm considering the recall and AUC</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So we will try building models using both the encoding techniques and see which ROC and AUC curvers are better</a:t>
            </a:r>
            <a:endParaRPr sz="1050">
              <a:solidFill>
                <a:schemeClr val="dk1"/>
              </a:solidFill>
              <a:highlight>
                <a:srgbClr val="FFFFFF"/>
              </a:highlight>
            </a:endParaRPr>
          </a:p>
          <a:p>
            <a:pPr marL="0" lvl="0" indent="0" algn="l" rtl="0">
              <a:spcBef>
                <a:spcPts val="700"/>
              </a:spcBef>
              <a:spcAft>
                <a:spcPts val="0"/>
              </a:spcAft>
              <a:buNone/>
            </a:pPr>
            <a:endParaRPr/>
          </a:p>
          <a:p>
            <a:pPr marL="0" lvl="0" indent="0" algn="l" rtl="0">
              <a:spcBef>
                <a:spcPts val="0"/>
              </a:spcBef>
              <a:spcAft>
                <a:spcPts val="0"/>
              </a:spcAft>
              <a:buNone/>
            </a:pPr>
            <a:endParaRPr/>
          </a:p>
        </p:txBody>
      </p:sp>
      <p:sp>
        <p:nvSpPr>
          <p:cNvPr id="213" name="Google Shape;21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2" name="Google Shape;222;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784f82edc2_2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 name="Google Shape;230;g784f82edc2_2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factors are most important and how these factors influence customers’ decision. </a:t>
            </a:r>
            <a:endParaRPr/>
          </a:p>
        </p:txBody>
      </p:sp>
      <p:sp>
        <p:nvSpPr>
          <p:cNvPr id="242" name="Google Shape;242;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8" name="Google Shape;25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5" name="Google Shape;29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784f82edc2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 order to save costs and time, it is important to filter the contacts but keep a certain success rate.</a:t>
            </a:r>
            <a:endParaRPr/>
          </a:p>
        </p:txBody>
      </p:sp>
      <p:sp>
        <p:nvSpPr>
          <p:cNvPr id="104" name="Google Shape;104;g784f82edc2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784f82edc2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t>1 - age (numeric)</a:t>
            </a:r>
            <a:endParaRPr/>
          </a:p>
          <a:p>
            <a:pPr marL="0" lvl="0" indent="0" algn="l" rtl="0">
              <a:spcBef>
                <a:spcPts val="0"/>
              </a:spcBef>
              <a:spcAft>
                <a:spcPts val="0"/>
              </a:spcAft>
              <a:buClr>
                <a:schemeClr val="dk1"/>
              </a:buClr>
              <a:buSzPts val="1100"/>
              <a:buFont typeface="Arial"/>
              <a:buNone/>
            </a:pPr>
            <a:r>
              <a:rPr lang="en-US"/>
              <a:t>   2 - job : type of job (categorical: "admin.","blue-collar","entrepreneur","housemaid","management","retired","self-employed","services","student","technician","unemployed","unknown")</a:t>
            </a:r>
            <a:endParaRPr/>
          </a:p>
          <a:p>
            <a:pPr marL="0" lvl="0" indent="0" algn="l" rtl="0">
              <a:spcBef>
                <a:spcPts val="0"/>
              </a:spcBef>
              <a:spcAft>
                <a:spcPts val="0"/>
              </a:spcAft>
              <a:buClr>
                <a:schemeClr val="dk1"/>
              </a:buClr>
              <a:buSzPts val="1100"/>
              <a:buFont typeface="Arial"/>
              <a:buNone/>
            </a:pPr>
            <a:r>
              <a:rPr lang="en-US"/>
              <a:t>   3 - marital : marital status (categorical: "divorced","married","single","unknown"; note: "divorced" means divorced or widowed)</a:t>
            </a:r>
            <a:endParaRPr/>
          </a:p>
          <a:p>
            <a:pPr marL="0" lvl="0" indent="0" algn="l" rtl="0">
              <a:spcBef>
                <a:spcPts val="0"/>
              </a:spcBef>
              <a:spcAft>
                <a:spcPts val="0"/>
              </a:spcAft>
              <a:buClr>
                <a:schemeClr val="dk1"/>
              </a:buClr>
              <a:buSzPts val="1100"/>
              <a:buFont typeface="Arial"/>
              <a:buNone/>
            </a:pPr>
            <a:r>
              <a:rPr lang="en-US"/>
              <a:t>   4 - education (categorical: "basic.4y","basic.6y","basic.9y","high.school","illiterate","professional.course","university.degree","unknown")</a:t>
            </a:r>
            <a:endParaRPr/>
          </a:p>
          <a:p>
            <a:pPr marL="0" lvl="0" indent="0" algn="l" rtl="0">
              <a:spcBef>
                <a:spcPts val="0"/>
              </a:spcBef>
              <a:spcAft>
                <a:spcPts val="0"/>
              </a:spcAft>
              <a:buClr>
                <a:schemeClr val="dk1"/>
              </a:buClr>
              <a:buSzPts val="1100"/>
              <a:buFont typeface="Arial"/>
              <a:buNone/>
            </a:pPr>
            <a:r>
              <a:rPr lang="en-US"/>
              <a:t>   5 - default: has credit in default? (categorical: "no","yes","unknown")</a:t>
            </a:r>
            <a:endParaRPr/>
          </a:p>
          <a:p>
            <a:pPr marL="0" lvl="0" indent="0" algn="l" rtl="0">
              <a:spcBef>
                <a:spcPts val="0"/>
              </a:spcBef>
              <a:spcAft>
                <a:spcPts val="0"/>
              </a:spcAft>
              <a:buClr>
                <a:schemeClr val="dk1"/>
              </a:buClr>
              <a:buSzPts val="1100"/>
              <a:buFont typeface="Arial"/>
              <a:buNone/>
            </a:pPr>
            <a:r>
              <a:rPr lang="en-US"/>
              <a:t>   6 - housing: has housing loan? (categorical: "no","yes","unknown")</a:t>
            </a:r>
            <a:endParaRPr/>
          </a:p>
          <a:p>
            <a:pPr marL="0" lvl="0" indent="0" algn="l" rtl="0">
              <a:spcBef>
                <a:spcPts val="0"/>
              </a:spcBef>
              <a:spcAft>
                <a:spcPts val="0"/>
              </a:spcAft>
              <a:buClr>
                <a:schemeClr val="dk1"/>
              </a:buClr>
              <a:buSzPts val="1100"/>
              <a:buFont typeface="Arial"/>
              <a:buNone/>
            </a:pPr>
            <a:r>
              <a:rPr lang="en-US"/>
              <a:t>   7 - loan: has personal loan? (categorical: "no","yes","unknown")</a:t>
            </a:r>
            <a:endParaRPr/>
          </a:p>
          <a:p>
            <a:pPr marL="0" lvl="0" indent="0" algn="l" rtl="0">
              <a:spcBef>
                <a:spcPts val="0"/>
              </a:spcBef>
              <a:spcAft>
                <a:spcPts val="0"/>
              </a:spcAft>
              <a:buClr>
                <a:schemeClr val="dk1"/>
              </a:buClr>
              <a:buSzPts val="1100"/>
              <a:buFont typeface="Arial"/>
              <a:buNone/>
            </a:pPr>
            <a:r>
              <a:rPr lang="en-US"/>
              <a:t>   # related with the last contact of the current campaign:</a:t>
            </a:r>
            <a:endParaRPr/>
          </a:p>
          <a:p>
            <a:pPr marL="0" lvl="0" indent="0" algn="l" rtl="0">
              <a:spcBef>
                <a:spcPts val="0"/>
              </a:spcBef>
              <a:spcAft>
                <a:spcPts val="0"/>
              </a:spcAft>
              <a:buClr>
                <a:schemeClr val="dk1"/>
              </a:buClr>
              <a:buSzPts val="1100"/>
              <a:buFont typeface="Arial"/>
              <a:buNone/>
            </a:pPr>
            <a:r>
              <a:rPr lang="en-US"/>
              <a:t>   8 - contact: contact communication type (categorical: "cellular","telephone") </a:t>
            </a:r>
            <a:endParaRPr/>
          </a:p>
          <a:p>
            <a:pPr marL="0" lvl="0" indent="0" algn="l" rtl="0">
              <a:spcBef>
                <a:spcPts val="0"/>
              </a:spcBef>
              <a:spcAft>
                <a:spcPts val="0"/>
              </a:spcAft>
              <a:buClr>
                <a:schemeClr val="dk1"/>
              </a:buClr>
              <a:buSzPts val="1100"/>
              <a:buFont typeface="Arial"/>
              <a:buNone/>
            </a:pPr>
            <a:r>
              <a:rPr lang="en-US"/>
              <a:t>   9 - month: last contact month of year (categorical: "jan", "feb", "mar", ..., "nov", "dec")</a:t>
            </a:r>
            <a:endParaRPr/>
          </a:p>
          <a:p>
            <a:pPr marL="0" lvl="0" indent="0" algn="l" rtl="0">
              <a:spcBef>
                <a:spcPts val="0"/>
              </a:spcBef>
              <a:spcAft>
                <a:spcPts val="0"/>
              </a:spcAft>
              <a:buClr>
                <a:schemeClr val="dk1"/>
              </a:buClr>
              <a:buSzPts val="1100"/>
              <a:buFont typeface="Arial"/>
              <a:buNone/>
            </a:pPr>
            <a:r>
              <a:rPr lang="en-US"/>
              <a:t>  10 - day_of_week: last contact day of the week (categorical: "mon","tue","wed","thu","fri")</a:t>
            </a:r>
            <a:endParaRPr/>
          </a:p>
          <a:p>
            <a:pPr marL="0" lvl="0" indent="0" algn="l" rtl="0">
              <a:spcBef>
                <a:spcPts val="0"/>
              </a:spcBef>
              <a:spcAft>
                <a:spcPts val="0"/>
              </a:spcAft>
              <a:buClr>
                <a:schemeClr val="dk1"/>
              </a:buClr>
              <a:buSzPts val="1100"/>
              <a:buFont typeface="Arial"/>
              <a:buNone/>
            </a:pPr>
            <a:r>
              <a:rPr lang="en-US"/>
              <a:t>  11 - duration: last contact duration, in seconds (numeric). Important note:  this attribute highly affects the output target (e.g., if duration=0 then y="no"). Yet, the duration is not known before a call is performed. Also, after the end of the call y is obviously known. Thus, this input should only be included for benchmark purposes and should be discarded if the intention is to have a realistic predictive model.</a:t>
            </a:r>
            <a:endParaRPr/>
          </a:p>
          <a:p>
            <a:pPr marL="0" lvl="0" indent="0" algn="l" rtl="0">
              <a:spcBef>
                <a:spcPts val="0"/>
              </a:spcBef>
              <a:spcAft>
                <a:spcPts val="0"/>
              </a:spcAft>
              <a:buClr>
                <a:schemeClr val="dk1"/>
              </a:buClr>
              <a:buSzPts val="1100"/>
              <a:buFont typeface="Arial"/>
              <a:buNone/>
            </a:pPr>
            <a:r>
              <a:rPr lang="en-US"/>
              <a:t>   # other attributes:</a:t>
            </a:r>
            <a:endParaRPr/>
          </a:p>
          <a:p>
            <a:pPr marL="0" lvl="0" indent="0" algn="l" rtl="0">
              <a:spcBef>
                <a:spcPts val="0"/>
              </a:spcBef>
              <a:spcAft>
                <a:spcPts val="0"/>
              </a:spcAft>
              <a:buClr>
                <a:schemeClr val="dk1"/>
              </a:buClr>
              <a:buSzPts val="1100"/>
              <a:buFont typeface="Arial"/>
              <a:buNone/>
            </a:pPr>
            <a:r>
              <a:rPr lang="en-US"/>
              <a:t>  12 - campaign: number of contacts performed during this campaign and for this client (numeric, includes last contact)</a:t>
            </a:r>
            <a:endParaRPr/>
          </a:p>
          <a:p>
            <a:pPr marL="0" lvl="0" indent="0" algn="l" rtl="0">
              <a:spcBef>
                <a:spcPts val="0"/>
              </a:spcBef>
              <a:spcAft>
                <a:spcPts val="0"/>
              </a:spcAft>
              <a:buClr>
                <a:schemeClr val="dk1"/>
              </a:buClr>
              <a:buSzPts val="1100"/>
              <a:buFont typeface="Arial"/>
              <a:buNone/>
            </a:pPr>
            <a:r>
              <a:rPr lang="en-US"/>
              <a:t>  13 - pdays: number of days that passed by after the client was last contacted from a previous campaign (numeric; 999 means client was not previously contacted)</a:t>
            </a:r>
            <a:endParaRPr/>
          </a:p>
          <a:p>
            <a:pPr marL="0" lvl="0" indent="0" algn="l" rtl="0">
              <a:spcBef>
                <a:spcPts val="0"/>
              </a:spcBef>
              <a:spcAft>
                <a:spcPts val="0"/>
              </a:spcAft>
              <a:buClr>
                <a:schemeClr val="dk1"/>
              </a:buClr>
              <a:buSzPts val="1100"/>
              <a:buFont typeface="Arial"/>
              <a:buNone/>
            </a:pPr>
            <a:r>
              <a:rPr lang="en-US"/>
              <a:t>  14 - previous: number of contacts performed before this campaign and for this client (numeric)</a:t>
            </a:r>
            <a:endParaRPr/>
          </a:p>
          <a:p>
            <a:pPr marL="0" lvl="0" indent="0" algn="l" rtl="0">
              <a:spcBef>
                <a:spcPts val="0"/>
              </a:spcBef>
              <a:spcAft>
                <a:spcPts val="0"/>
              </a:spcAft>
              <a:buClr>
                <a:schemeClr val="dk1"/>
              </a:buClr>
              <a:buSzPts val="1100"/>
              <a:buFont typeface="Arial"/>
              <a:buNone/>
            </a:pPr>
            <a:r>
              <a:rPr lang="en-US"/>
              <a:t>  15 - poutcome: outcome of the previous marketing campaign (categorical: "failure","nonexistent","success")</a:t>
            </a:r>
            <a:endParaRPr/>
          </a:p>
          <a:p>
            <a:pPr marL="0" lvl="0" indent="0" algn="l" rtl="0">
              <a:spcBef>
                <a:spcPts val="0"/>
              </a:spcBef>
              <a:spcAft>
                <a:spcPts val="0"/>
              </a:spcAft>
              <a:buClr>
                <a:schemeClr val="dk1"/>
              </a:buClr>
              <a:buSzPts val="1100"/>
              <a:buFont typeface="Arial"/>
              <a:buNone/>
            </a:pPr>
            <a:r>
              <a:rPr lang="en-US"/>
              <a:t>   # social and economic context attributes----</a:t>
            </a:r>
            <a:endParaRPr/>
          </a:p>
          <a:p>
            <a:pPr marL="0" lvl="0" indent="0" algn="l" rtl="0">
              <a:spcBef>
                <a:spcPts val="0"/>
              </a:spcBef>
              <a:spcAft>
                <a:spcPts val="0"/>
              </a:spcAft>
              <a:buClr>
                <a:schemeClr val="dk1"/>
              </a:buClr>
              <a:buSzPts val="1100"/>
              <a:buFont typeface="Arial"/>
              <a:buNone/>
            </a:pPr>
            <a:r>
              <a:rPr lang="en-US"/>
              <a:t>------------------------------------------------------------------------------------</a:t>
            </a:r>
            <a:endParaRPr/>
          </a:p>
          <a:p>
            <a:pPr marL="0" lvl="0" indent="0" algn="l" rtl="0">
              <a:spcBef>
                <a:spcPts val="0"/>
              </a:spcBef>
              <a:spcAft>
                <a:spcPts val="0"/>
              </a:spcAft>
              <a:buClr>
                <a:schemeClr val="dk1"/>
              </a:buClr>
              <a:buSzPts val="1100"/>
              <a:buFont typeface="Arial"/>
              <a:buNone/>
            </a:pPr>
            <a:r>
              <a:rPr lang="en-US"/>
              <a:t>  16 - emp.var.rate: employment variation rate - quarterly indicator (numeric)</a:t>
            </a:r>
            <a:endParaRPr/>
          </a:p>
          <a:p>
            <a:pPr marL="0" lvl="0" indent="0" algn="l" rtl="0">
              <a:spcBef>
                <a:spcPts val="0"/>
              </a:spcBef>
              <a:spcAft>
                <a:spcPts val="0"/>
              </a:spcAft>
              <a:buClr>
                <a:schemeClr val="dk1"/>
              </a:buClr>
              <a:buSzPts val="1100"/>
              <a:buFont typeface="Arial"/>
              <a:buNone/>
            </a:pPr>
            <a:r>
              <a:rPr lang="en-US"/>
              <a:t>  17 - cons.price.idx: consumer price index - monthly indicator (numeric)     </a:t>
            </a:r>
            <a:endParaRPr/>
          </a:p>
          <a:p>
            <a:pPr marL="0" lvl="0" indent="0" algn="l" rtl="0">
              <a:spcBef>
                <a:spcPts val="0"/>
              </a:spcBef>
              <a:spcAft>
                <a:spcPts val="0"/>
              </a:spcAft>
              <a:buClr>
                <a:schemeClr val="dk1"/>
              </a:buClr>
              <a:buSzPts val="1100"/>
              <a:buFont typeface="Arial"/>
              <a:buNone/>
            </a:pPr>
            <a:r>
              <a:rPr lang="en-US"/>
              <a:t>  18 - cons.conf.idx: consumer confidence index - monthly indicator (numeric)     </a:t>
            </a:r>
            <a:endParaRPr/>
          </a:p>
          <a:p>
            <a:pPr marL="0" lvl="0" indent="0" algn="l" rtl="0">
              <a:spcBef>
                <a:spcPts val="0"/>
              </a:spcBef>
              <a:spcAft>
                <a:spcPts val="0"/>
              </a:spcAft>
              <a:buClr>
                <a:schemeClr val="dk1"/>
              </a:buClr>
              <a:buSzPts val="1100"/>
              <a:buFont typeface="Arial"/>
              <a:buNone/>
            </a:pPr>
            <a:r>
              <a:rPr lang="en-US"/>
              <a:t>  19 - euribor3m: euribor 3 month rate - daily indicator (numeric)</a:t>
            </a:r>
            <a:endParaRPr/>
          </a:p>
          <a:p>
            <a:pPr marL="0" lvl="0" indent="0" algn="l" rtl="0">
              <a:spcBef>
                <a:spcPts val="0"/>
              </a:spcBef>
              <a:spcAft>
                <a:spcPts val="0"/>
              </a:spcAft>
              <a:buClr>
                <a:schemeClr val="dk1"/>
              </a:buClr>
              <a:buSzPts val="1100"/>
              <a:buFont typeface="Arial"/>
              <a:buNone/>
            </a:pPr>
            <a:r>
              <a:rPr lang="en-US"/>
              <a:t>  20 - nr.employed: number of employees - quarterly indicator (numeric)</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  Output variable (desired target):</a:t>
            </a:r>
            <a:endParaRPr/>
          </a:p>
          <a:p>
            <a:pPr marL="0" lvl="0" indent="0" algn="l" rtl="0">
              <a:spcBef>
                <a:spcPts val="0"/>
              </a:spcBef>
              <a:spcAft>
                <a:spcPts val="0"/>
              </a:spcAft>
              <a:buClr>
                <a:schemeClr val="dk1"/>
              </a:buClr>
              <a:buSzPts val="1100"/>
              <a:buFont typeface="Arial"/>
              <a:buNone/>
            </a:pPr>
            <a:r>
              <a:rPr lang="en-US"/>
              <a:t>  21 - y - has the client subscribed a term deposit? (binary: "yes","no")</a:t>
            </a:r>
            <a:endParaRPr/>
          </a:p>
          <a:p>
            <a:pPr marL="0" lvl="0" indent="0" algn="l" rtl="0">
              <a:spcBef>
                <a:spcPts val="0"/>
              </a:spcBef>
              <a:spcAft>
                <a:spcPts val="0"/>
              </a:spcAft>
              <a:buNone/>
            </a:pPr>
            <a:endParaRPr/>
          </a:p>
        </p:txBody>
      </p:sp>
      <p:sp>
        <p:nvSpPr>
          <p:cNvPr id="124" name="Google Shape;124;g784f82edc2_2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 name="Google Shape;140;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784f82edc2_2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Created a Normalized Frequency Graph to understand the importance of categorical variable categories who are willing to take a Term Deposit:-</a:t>
            </a:r>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by plotting normalized relative frequency we can imply that job category "retired","admin", "student" are highly likely to subscribe for Term 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marital status"single" are highly likely to subscribe for TermDeposite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Education status "university.degree" are highly likely to subscribe for TermDeposite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There is a variable named "unknown" which we will deal with later</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person with No defaults are highly likely to subscribe for TermDeposite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person with Housing loan are highly likely to subscribe for Team 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person with NO loan are highly likely to subscribe for Team 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person contacted by Cellular means are highly likely to subscribe for Team 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As the normalized frequency graph shows the best month to contact any person are "March", "April", "September", "October", "December".</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The Campaign should be planed around that period of time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As the normalized frequency graph shows the best day of week to contact any person are "Tuesday", "Wednesday", "Thursday".</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As per the Normalize Frequency Graph if outcome of previous campaign is success then we should contact the person</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most of the values are having "nonexistent" value which means they were not contacted before</a:t>
            </a:r>
            <a:endParaRPr sz="1050">
              <a:solidFill>
                <a:schemeClr val="dk1"/>
              </a:solidFill>
              <a:highlight>
                <a:srgbClr val="FFFFFF"/>
              </a:highlight>
            </a:endParaRPr>
          </a:p>
          <a:p>
            <a:pPr marL="0" lvl="0" indent="0" algn="l" rtl="0">
              <a:lnSpc>
                <a:spcPct val="115000"/>
              </a:lnSpc>
              <a:spcBef>
                <a:spcPts val="700"/>
              </a:spcBef>
              <a:spcAft>
                <a:spcPts val="0"/>
              </a:spcAft>
              <a:buNone/>
            </a:pPr>
            <a:endParaRPr sz="1050">
              <a:solidFill>
                <a:schemeClr val="dk1"/>
              </a:solidFill>
              <a:highlight>
                <a:srgbClr val="FFFFFF"/>
              </a:highlight>
            </a:endParaRPr>
          </a:p>
          <a:p>
            <a:pPr marL="457200" lvl="0" indent="0" algn="l" rtl="0">
              <a:lnSpc>
                <a:spcPct val="115000"/>
              </a:lnSpc>
              <a:spcBef>
                <a:spcPts val="700"/>
              </a:spcBef>
              <a:spcAft>
                <a:spcPts val="0"/>
              </a:spcAft>
              <a:buNone/>
            </a:pPr>
            <a:endParaRPr sz="1050">
              <a:solidFill>
                <a:schemeClr val="dk1"/>
              </a:solidFill>
              <a:highlight>
                <a:srgbClr val="FFFFFF"/>
              </a:highlight>
            </a:endParaRPr>
          </a:p>
          <a:p>
            <a:pPr marL="457200" lvl="0" indent="-295275" algn="l" rtl="0">
              <a:lnSpc>
                <a:spcPct val="115000"/>
              </a:lnSpc>
              <a:spcBef>
                <a:spcPts val="700"/>
              </a:spcBef>
              <a:spcAft>
                <a:spcPts val="0"/>
              </a:spcAft>
              <a:buClr>
                <a:schemeClr val="dk1"/>
              </a:buClr>
              <a:buSzPts val="1050"/>
              <a:buChar char="●"/>
            </a:pPr>
            <a:endParaRPr sz="1050">
              <a:solidFill>
                <a:schemeClr val="dk1"/>
              </a:solidFill>
              <a:highlight>
                <a:srgbClr val="FFFFFF"/>
              </a:highlight>
            </a:endParaRPr>
          </a:p>
          <a:p>
            <a:pPr marL="0" lvl="0" indent="0" algn="l" rtl="0">
              <a:lnSpc>
                <a:spcPct val="115000"/>
              </a:lnSpc>
              <a:spcBef>
                <a:spcPts val="700"/>
              </a:spcBef>
              <a:spcAft>
                <a:spcPts val="0"/>
              </a:spcAft>
              <a:buNone/>
            </a:pPr>
            <a:endParaRPr sz="1050">
              <a:solidFill>
                <a:schemeClr val="dk1"/>
              </a:solidFill>
              <a:highlight>
                <a:srgbClr val="FFFFFF"/>
              </a:highlight>
            </a:endParaRPr>
          </a:p>
          <a:p>
            <a:pPr marL="0" lvl="0" indent="0" algn="l" rtl="0">
              <a:spcBef>
                <a:spcPts val="700"/>
              </a:spcBef>
              <a:spcAft>
                <a:spcPts val="0"/>
              </a:spcAft>
              <a:buNone/>
            </a:pPr>
            <a:endParaRPr/>
          </a:p>
        </p:txBody>
      </p:sp>
      <p:sp>
        <p:nvSpPr>
          <p:cNvPr id="153" name="Google Shape;153;g784f82edc2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784f82edc2_2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Created a Normalized Frequency Graph to understand the importance of categorical variable categories who are willing to take a Term Deposit:-</a:t>
            </a:r>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by plotting normalized relative frequency we can imply that job category "retired","admin", "student" are highly likely to subscribe for Term 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marital status"single" are highly likely to subscribe for TermDeposite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Education status "university.degree" are highly likely to subscribe for TermDeposite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There is a variable named "unknown" which we will deal with later</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person with No defaults are highly likely to subscribe for TermDeposite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person with Housing loan are highly likely to subscribe for Team 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person with NO loan are highly likely to subscribe for Team 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our normalized frequency graph tell us that person contacted by Cellular means are highly likely to subscribe for Team Deposite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As the normalized frequency graph shows the best month to contact any person are "March", "April", "September", "October", "December".</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The Campaign should be planed around that period of time</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As the normalized frequency graph shows the best day of week to contact any person are "Tuesday", "Wednesday", "Thursday".</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As per the Normalize Frequency Graph if outcome of previous campaign is success then we should contact the person</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Here most of the values are having "nonexistent" value which means they were not contacted before</a:t>
            </a:r>
            <a:endParaRPr sz="1050">
              <a:solidFill>
                <a:schemeClr val="dk1"/>
              </a:solidFill>
              <a:highlight>
                <a:srgbClr val="FFFFFF"/>
              </a:highlight>
            </a:endParaRPr>
          </a:p>
          <a:p>
            <a:pPr marL="0" lvl="0" indent="0" algn="l" rtl="0">
              <a:lnSpc>
                <a:spcPct val="115000"/>
              </a:lnSpc>
              <a:spcBef>
                <a:spcPts val="700"/>
              </a:spcBef>
              <a:spcAft>
                <a:spcPts val="0"/>
              </a:spcAft>
              <a:buNone/>
            </a:pPr>
            <a:endParaRPr sz="1050">
              <a:solidFill>
                <a:schemeClr val="dk1"/>
              </a:solidFill>
              <a:highlight>
                <a:srgbClr val="FFFFFF"/>
              </a:highlight>
            </a:endParaRPr>
          </a:p>
          <a:p>
            <a:pPr marL="457200" lvl="0" indent="0" algn="l" rtl="0">
              <a:lnSpc>
                <a:spcPct val="115000"/>
              </a:lnSpc>
              <a:spcBef>
                <a:spcPts val="700"/>
              </a:spcBef>
              <a:spcAft>
                <a:spcPts val="0"/>
              </a:spcAft>
              <a:buNone/>
            </a:pPr>
            <a:endParaRPr sz="1050">
              <a:solidFill>
                <a:schemeClr val="dk1"/>
              </a:solidFill>
              <a:highlight>
                <a:srgbClr val="FFFFFF"/>
              </a:highlight>
            </a:endParaRPr>
          </a:p>
          <a:p>
            <a:pPr marL="457200" lvl="0" indent="-295275" algn="l" rtl="0">
              <a:lnSpc>
                <a:spcPct val="115000"/>
              </a:lnSpc>
              <a:spcBef>
                <a:spcPts val="700"/>
              </a:spcBef>
              <a:spcAft>
                <a:spcPts val="0"/>
              </a:spcAft>
              <a:buClr>
                <a:schemeClr val="dk1"/>
              </a:buClr>
              <a:buSzPts val="1050"/>
              <a:buChar char="●"/>
            </a:pPr>
            <a:endParaRPr sz="1050">
              <a:solidFill>
                <a:schemeClr val="dk1"/>
              </a:solidFill>
              <a:highlight>
                <a:srgbClr val="FFFFFF"/>
              </a:highlight>
            </a:endParaRPr>
          </a:p>
          <a:p>
            <a:pPr marL="0" lvl="0" indent="0" algn="l" rtl="0">
              <a:lnSpc>
                <a:spcPct val="115000"/>
              </a:lnSpc>
              <a:spcBef>
                <a:spcPts val="700"/>
              </a:spcBef>
              <a:spcAft>
                <a:spcPts val="0"/>
              </a:spcAft>
              <a:buNone/>
            </a:pPr>
            <a:endParaRPr sz="1050">
              <a:solidFill>
                <a:schemeClr val="dk1"/>
              </a:solidFill>
              <a:highlight>
                <a:srgbClr val="FFFFFF"/>
              </a:highlight>
            </a:endParaRPr>
          </a:p>
          <a:p>
            <a:pPr marL="0" lvl="0" indent="0" algn="l" rtl="0">
              <a:spcBef>
                <a:spcPts val="700"/>
              </a:spcBef>
              <a:spcAft>
                <a:spcPts val="0"/>
              </a:spcAft>
              <a:buNone/>
            </a:pPr>
            <a:endParaRPr/>
          </a:p>
        </p:txBody>
      </p:sp>
      <p:sp>
        <p:nvSpPr>
          <p:cNvPr id="153" name="Google Shape;153;g784f82edc2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9246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84f82edc2_2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From the above plot, we can clearly see the difference in median for both the classes. This indicates that the feature can be very useful for our case study.</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The emp.var.rate, cons.price.idx, euribor3m and nr.employed features have very high correlation. With euribor3m and nr.employed having the highest correlation of 0.95!</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From the source of the data (U.C. Irvine ML Repository), we're told that the missing values, or NaNs, are encoded as '999'. - From the analysis above, it is clear that only 'pdays' has missing values. Moreover, a majority of the values for 'pdays' are missing.</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Outliers are defined as 1.5 x Q3 value (75th percentile). From the above table, it can be seen that only 'age' and 'campaign' have outliers as max('age') and max('campaign') &gt; 1.5Q3('age') and &gt;1.5Q3('campaign') respectively.</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But we also see that the value of these outliers are not so unrealistic (max('age')=98 and max('campaign')=56). Hence, we need not remove them since the prediction model should represent the real world. This improves the generalizability of the model and makes it robust for real world situations. The outliers, therefore, are not removed.</a:t>
            </a:r>
            <a:endParaRPr sz="1050">
              <a:solidFill>
                <a:schemeClr val="dk1"/>
              </a:solidFill>
              <a:highlight>
                <a:srgbClr val="FFFFFF"/>
              </a:highlight>
            </a:endParaRPr>
          </a:p>
          <a:p>
            <a:pPr marL="0" lvl="0" indent="0" algn="l" rtl="0">
              <a:spcBef>
                <a:spcPts val="700"/>
              </a:spcBef>
              <a:spcAft>
                <a:spcPts val="0"/>
              </a:spcAft>
              <a:buNone/>
            </a:pPr>
            <a:endParaRPr/>
          </a:p>
        </p:txBody>
      </p:sp>
      <p:sp>
        <p:nvSpPr>
          <p:cNvPr id="170" name="Google Shape;170;g784f82edc2_2_13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90500" marR="190500" lvl="0" indent="0" algn="l" rtl="0">
              <a:spcBef>
                <a:spcPts val="1000"/>
              </a:spcBef>
              <a:spcAft>
                <a:spcPts val="0"/>
              </a:spcAft>
              <a:buClr>
                <a:schemeClr val="dk1"/>
              </a:buClr>
              <a:buSzPts val="1100"/>
              <a:buFont typeface="Arial"/>
              <a:buNone/>
            </a:pPr>
            <a:r>
              <a:rPr lang="en-US" sz="1950" b="1">
                <a:solidFill>
                  <a:schemeClr val="dk1"/>
                </a:solidFill>
                <a:highlight>
                  <a:srgbClr val="FFFFFF"/>
                </a:highlight>
              </a:rPr>
              <a:t>Conclusion on Handling missing value</a:t>
            </a:r>
            <a:endParaRPr sz="1950" b="1">
              <a:solidFill>
                <a:schemeClr val="dk1"/>
              </a:solidFill>
              <a:highlight>
                <a:srgbClr val="FFFFFF"/>
              </a:highlight>
            </a:endParaRPr>
          </a:p>
          <a:p>
            <a:pPr marL="457200" lvl="0" indent="-295275" algn="l" rtl="0">
              <a:lnSpc>
                <a:spcPct val="115000"/>
              </a:lnSpc>
              <a:spcBef>
                <a:spcPts val="1100"/>
              </a:spcBef>
              <a:spcAft>
                <a:spcPts val="0"/>
              </a:spcAft>
              <a:buClr>
                <a:schemeClr val="dk1"/>
              </a:buClr>
              <a:buSzPts val="1050"/>
              <a:buChar char="●"/>
            </a:pPr>
            <a:r>
              <a:rPr lang="en-US" sz="1050">
                <a:solidFill>
                  <a:schemeClr val="dk1"/>
                </a:solidFill>
                <a:highlight>
                  <a:srgbClr val="FFFFFF"/>
                </a:highlight>
              </a:rPr>
              <a:t>Used Imputation technique to fill missing value for column 'job', 'education', 'housing', 'loan'</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Imputed values were relation between variable made sense and kept the rest as 'unknow' to handle real world situation were a client/customer might not give all the required values</a:t>
            </a:r>
            <a:endParaRPr sz="1050">
              <a:solidFill>
                <a:schemeClr val="dk1"/>
              </a:solidFill>
              <a:highlight>
                <a:srgbClr val="FFFFFF"/>
              </a:highlight>
            </a:endParaRPr>
          </a:p>
          <a:p>
            <a:pPr marL="457200" lvl="0" indent="-295275" algn="l" rtl="0">
              <a:lnSpc>
                <a:spcPct val="115000"/>
              </a:lnSpc>
              <a:spcBef>
                <a:spcPts val="0"/>
              </a:spcBef>
              <a:spcAft>
                <a:spcPts val="0"/>
              </a:spcAft>
              <a:buClr>
                <a:schemeClr val="dk1"/>
              </a:buClr>
              <a:buSzPts val="1050"/>
              <a:buChar char="●"/>
            </a:pPr>
            <a:r>
              <a:rPr lang="en-US" sz="1050">
                <a:solidFill>
                  <a:schemeClr val="dk1"/>
                </a:solidFill>
                <a:highlight>
                  <a:srgbClr val="FFFFFF"/>
                </a:highlight>
              </a:rPr>
              <a:t>Convered 'pdays' to categorical variable making buckets which made sense w.r.t to data distribution</a:t>
            </a:r>
            <a:endParaRPr sz="1050">
              <a:solidFill>
                <a:schemeClr val="dk1"/>
              </a:solidFill>
              <a:highlight>
                <a:srgbClr val="FFFFFF"/>
              </a:highlight>
            </a:endParaRPr>
          </a:p>
          <a:p>
            <a:pPr marL="0" lvl="0" indent="0" algn="l" rtl="0">
              <a:spcBef>
                <a:spcPts val="700"/>
              </a:spcBef>
              <a:spcAft>
                <a:spcPts val="0"/>
              </a:spcAft>
              <a:buNone/>
            </a:pPr>
            <a:endParaRPr/>
          </a:p>
        </p:txBody>
      </p:sp>
      <p:sp>
        <p:nvSpPr>
          <p:cNvPr id="182" name="Google Shape;18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5"/>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6"/>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6"/>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7"/>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7"/>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8"/>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9"/>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9"/>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0"/>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20"/>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1"/>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21"/>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21"/>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21"/>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23"/>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3"/>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23"/>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4"/>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4"/>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rm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24"/>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1.png"/><Relationship Id="rId7"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archive.ics.uci.edu/ml/datasets/Bank+Marketing"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84" name="Google Shape;84;p1"/>
          <p:cNvSpPr txBox="1"/>
          <p:nvPr/>
        </p:nvSpPr>
        <p:spPr>
          <a:xfrm>
            <a:off x="1028700" y="1114425"/>
            <a:ext cx="6153743" cy="4078039"/>
          </a:xfrm>
          <a:prstGeom prst="rect">
            <a:avLst/>
          </a:prstGeom>
          <a:noFill/>
          <a:ln>
            <a:noFill/>
          </a:ln>
        </p:spPr>
        <p:txBody>
          <a:bodyPr spcFirstLastPara="1" wrap="square" lIns="0" tIns="0" rIns="0" bIns="0" anchor="t" anchorCtr="0">
            <a:spAutoFit/>
          </a:bodyPr>
          <a:lstStyle/>
          <a:p>
            <a:pPr marL="0" marR="0" lvl="0" indent="0" algn="l" rtl="0">
              <a:lnSpc>
                <a:spcPct val="110011"/>
              </a:lnSpc>
              <a:spcBef>
                <a:spcPts val="0"/>
              </a:spcBef>
              <a:spcAft>
                <a:spcPts val="0"/>
              </a:spcAft>
              <a:buNone/>
            </a:pPr>
            <a:r>
              <a:rPr lang="en-US" sz="9599" b="0" i="0" u="none" strike="noStrike" cap="none">
                <a:solidFill>
                  <a:srgbClr val="0048CD"/>
                </a:solidFill>
                <a:latin typeface="Arial"/>
                <a:ea typeface="Arial"/>
                <a:cs typeface="Arial"/>
                <a:sym typeface="Arial"/>
              </a:rPr>
              <a:t>Bank Marketing case study</a:t>
            </a:r>
            <a:endParaRPr/>
          </a:p>
        </p:txBody>
      </p:sp>
      <p:sp>
        <p:nvSpPr>
          <p:cNvPr id="85" name="Google Shape;85;p1"/>
          <p:cNvSpPr txBox="1"/>
          <p:nvPr/>
        </p:nvSpPr>
        <p:spPr>
          <a:xfrm>
            <a:off x="1028700" y="7314899"/>
            <a:ext cx="5511850" cy="460960"/>
          </a:xfrm>
          <a:prstGeom prst="rect">
            <a:avLst/>
          </a:prstGeom>
          <a:noFill/>
          <a:ln>
            <a:noFill/>
          </a:ln>
        </p:spPr>
        <p:txBody>
          <a:bodyPr spcFirstLastPara="1" wrap="square" lIns="0" tIns="0" rIns="0" bIns="0" anchor="t" anchorCtr="0">
            <a:spAutoFit/>
          </a:bodyPr>
          <a:lstStyle/>
          <a:p>
            <a:pPr marL="0" marR="0" lvl="0" indent="0" algn="l" rtl="0">
              <a:lnSpc>
                <a:spcPct val="139964"/>
              </a:lnSpc>
              <a:spcBef>
                <a:spcPts val="0"/>
              </a:spcBef>
              <a:spcAft>
                <a:spcPts val="0"/>
              </a:spcAft>
              <a:buNone/>
            </a:pPr>
            <a:r>
              <a:rPr lang="en-US" sz="3000" b="1" i="0" u="none" strike="noStrike" cap="none">
                <a:solidFill>
                  <a:srgbClr val="000000"/>
                </a:solidFill>
                <a:latin typeface="Inknut Antiqua"/>
                <a:ea typeface="Inknut Antiqua"/>
                <a:cs typeface="Inknut Antiqua"/>
                <a:sym typeface="Inknut Antiqua"/>
              </a:rPr>
              <a:t>By Akhilesh Tawde</a:t>
            </a:r>
            <a:endParaRPr sz="1600" b="1">
              <a:latin typeface="Inknut Antiqua"/>
              <a:ea typeface="Inknut Antiqua"/>
              <a:cs typeface="Inknut Antiqua"/>
              <a:sym typeface="Inknut Antiqua"/>
            </a:endParaRPr>
          </a:p>
        </p:txBody>
      </p:sp>
      <p:sp>
        <p:nvSpPr>
          <p:cNvPr id="86" name="Google Shape;86;p1"/>
          <p:cNvSpPr/>
          <p:nvPr/>
        </p:nvSpPr>
        <p:spPr>
          <a:xfrm>
            <a:off x="9506244" y="4111173"/>
            <a:ext cx="6450066" cy="4618896"/>
          </a:xfrm>
          <a:custGeom>
            <a:avLst/>
            <a:gdLst/>
            <a:ahLst/>
            <a:cxnLst/>
            <a:rect l="l" t="t" r="r" b="b"/>
            <a:pathLst>
              <a:path w="1835257" h="1314229" extrusionOk="0">
                <a:moveTo>
                  <a:pt x="1710797" y="1314229"/>
                </a:moveTo>
                <a:lnTo>
                  <a:pt x="124460" y="1314229"/>
                </a:lnTo>
                <a:cubicBezTo>
                  <a:pt x="55880" y="1314229"/>
                  <a:pt x="0" y="1258349"/>
                  <a:pt x="0" y="1189769"/>
                </a:cubicBezTo>
                <a:lnTo>
                  <a:pt x="0" y="124460"/>
                </a:lnTo>
                <a:cubicBezTo>
                  <a:pt x="0" y="55880"/>
                  <a:pt x="55880" y="0"/>
                  <a:pt x="124460" y="0"/>
                </a:cubicBezTo>
                <a:lnTo>
                  <a:pt x="1710797" y="0"/>
                </a:lnTo>
                <a:cubicBezTo>
                  <a:pt x="1779377" y="0"/>
                  <a:pt x="1835257" y="55880"/>
                  <a:pt x="1835257" y="124460"/>
                </a:cubicBezTo>
                <a:lnTo>
                  <a:pt x="1835257" y="1189769"/>
                </a:lnTo>
                <a:cubicBezTo>
                  <a:pt x="1835257" y="1258349"/>
                  <a:pt x="1779377" y="1314229"/>
                  <a:pt x="1710797" y="13142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7" name="Google Shape;87;p1"/>
          <p:cNvPicPr preferRelativeResize="0"/>
          <p:nvPr/>
        </p:nvPicPr>
        <p:blipFill rotWithShape="1">
          <a:blip r:embed="rId4">
            <a:alphaModFix/>
          </a:blip>
          <a:srcRect/>
          <a:stretch/>
        </p:blipFill>
        <p:spPr>
          <a:xfrm>
            <a:off x="10799909" y="1450392"/>
            <a:ext cx="2151110" cy="2000532"/>
          </a:xfrm>
          <a:prstGeom prst="rect">
            <a:avLst/>
          </a:prstGeom>
          <a:noFill/>
          <a:ln>
            <a:noFill/>
          </a:ln>
        </p:spPr>
      </p:pic>
      <p:pic>
        <p:nvPicPr>
          <p:cNvPr id="88" name="Google Shape;88;p1"/>
          <p:cNvPicPr preferRelativeResize="0"/>
          <p:nvPr/>
        </p:nvPicPr>
        <p:blipFill rotWithShape="1">
          <a:blip r:embed="rId4">
            <a:alphaModFix/>
          </a:blip>
          <a:srcRect/>
          <a:stretch/>
        </p:blipFill>
        <p:spPr>
          <a:xfrm>
            <a:off x="10799909" y="-971832"/>
            <a:ext cx="2151110" cy="2000532"/>
          </a:xfrm>
          <a:prstGeom prst="rect">
            <a:avLst/>
          </a:prstGeom>
          <a:noFill/>
          <a:ln>
            <a:noFill/>
          </a:ln>
        </p:spPr>
      </p:pic>
      <p:pic>
        <p:nvPicPr>
          <p:cNvPr id="89" name="Google Shape;89;p1"/>
          <p:cNvPicPr preferRelativeResize="0"/>
          <p:nvPr/>
        </p:nvPicPr>
        <p:blipFill rotWithShape="1">
          <a:blip r:embed="rId4">
            <a:alphaModFix/>
          </a:blip>
          <a:srcRect/>
          <a:stretch/>
        </p:blipFill>
        <p:spPr>
          <a:xfrm>
            <a:off x="14234995" y="9042598"/>
            <a:ext cx="2151110" cy="2000532"/>
          </a:xfrm>
          <a:prstGeom prst="rect">
            <a:avLst/>
          </a:prstGeom>
          <a:noFill/>
          <a:ln>
            <a:noFill/>
          </a:ln>
        </p:spPr>
      </p:pic>
      <p:sp>
        <p:nvSpPr>
          <p:cNvPr id="90" name="Google Shape;90;p1"/>
          <p:cNvSpPr/>
          <p:nvPr/>
        </p:nvSpPr>
        <p:spPr>
          <a:xfrm>
            <a:off x="9506244" y="2716145"/>
            <a:ext cx="6444243" cy="3418474"/>
          </a:xfrm>
          <a:custGeom>
            <a:avLst/>
            <a:gdLst/>
            <a:ahLst/>
            <a:cxnLst/>
            <a:rect l="l" t="t" r="r" b="b"/>
            <a:pathLst>
              <a:path w="1833600" h="972669" extrusionOk="0">
                <a:moveTo>
                  <a:pt x="1709140" y="972669"/>
                </a:moveTo>
                <a:lnTo>
                  <a:pt x="124460" y="972669"/>
                </a:lnTo>
                <a:cubicBezTo>
                  <a:pt x="55880" y="972669"/>
                  <a:pt x="0" y="916789"/>
                  <a:pt x="0" y="848209"/>
                </a:cubicBezTo>
                <a:lnTo>
                  <a:pt x="0" y="124460"/>
                </a:lnTo>
                <a:cubicBezTo>
                  <a:pt x="0" y="55880"/>
                  <a:pt x="55880" y="0"/>
                  <a:pt x="124460" y="0"/>
                </a:cubicBezTo>
                <a:lnTo>
                  <a:pt x="1709140" y="0"/>
                </a:lnTo>
                <a:cubicBezTo>
                  <a:pt x="1777721" y="0"/>
                  <a:pt x="1833600" y="55880"/>
                  <a:pt x="1833600" y="124460"/>
                </a:cubicBezTo>
                <a:lnTo>
                  <a:pt x="1833600" y="848209"/>
                </a:lnTo>
                <a:cubicBezTo>
                  <a:pt x="1833600" y="916789"/>
                  <a:pt x="1777721" y="972669"/>
                  <a:pt x="1709140" y="972669"/>
                </a:cubicBezTo>
                <a:close/>
              </a:path>
            </a:pathLst>
          </a:custGeom>
          <a:solidFill>
            <a:srgbClr val="75C7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1" name="Google Shape;91;p1"/>
          <p:cNvPicPr preferRelativeResize="0"/>
          <p:nvPr/>
        </p:nvPicPr>
        <p:blipFill rotWithShape="1">
          <a:blip r:embed="rId5">
            <a:alphaModFix/>
          </a:blip>
          <a:srcRect/>
          <a:stretch/>
        </p:blipFill>
        <p:spPr>
          <a:xfrm rot="218997">
            <a:off x="13756662" y="2162049"/>
            <a:ext cx="2167735" cy="888771"/>
          </a:xfrm>
          <a:prstGeom prst="rect">
            <a:avLst/>
          </a:prstGeom>
          <a:noFill/>
          <a:ln>
            <a:noFill/>
          </a:ln>
        </p:spPr>
      </p:pic>
      <p:pic>
        <p:nvPicPr>
          <p:cNvPr id="92" name="Google Shape;92;p1"/>
          <p:cNvPicPr preferRelativeResize="0"/>
          <p:nvPr/>
        </p:nvPicPr>
        <p:blipFill rotWithShape="1">
          <a:blip r:embed="rId5">
            <a:alphaModFix/>
          </a:blip>
          <a:srcRect/>
          <a:stretch/>
        </p:blipFill>
        <p:spPr>
          <a:xfrm>
            <a:off x="8618722" y="4093186"/>
            <a:ext cx="2152613" cy="882571"/>
          </a:xfrm>
          <a:prstGeom prst="rect">
            <a:avLst/>
          </a:prstGeom>
          <a:noFill/>
          <a:ln>
            <a:noFill/>
          </a:ln>
        </p:spPr>
      </p:pic>
      <p:pic>
        <p:nvPicPr>
          <p:cNvPr id="93" name="Google Shape;93;p1"/>
          <p:cNvPicPr preferRelativeResize="0"/>
          <p:nvPr/>
        </p:nvPicPr>
        <p:blipFill rotWithShape="1">
          <a:blip r:embed="rId6">
            <a:alphaModFix/>
          </a:blip>
          <a:srcRect/>
          <a:stretch/>
        </p:blipFill>
        <p:spPr>
          <a:xfrm>
            <a:off x="8340541" y="4679679"/>
            <a:ext cx="8553838" cy="483291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9"/>
        <p:cNvGrpSpPr/>
        <p:nvPr/>
      </p:nvGrpSpPr>
      <p:grpSpPr>
        <a:xfrm>
          <a:off x="0" y="0"/>
          <a:ext cx="0" cy="0"/>
          <a:chOff x="0" y="0"/>
          <a:chExt cx="0" cy="0"/>
        </a:xfrm>
      </p:grpSpPr>
      <p:sp>
        <p:nvSpPr>
          <p:cNvPr id="200" name="Google Shape;200;g784f82edc2_2_193"/>
          <p:cNvSpPr txBox="1"/>
          <p:nvPr/>
        </p:nvSpPr>
        <p:spPr>
          <a:xfrm>
            <a:off x="642951" y="349650"/>
            <a:ext cx="13244559" cy="122432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0"/>
              </a:spcBef>
              <a:spcAft>
                <a:spcPts val="0"/>
              </a:spcAft>
              <a:buNone/>
            </a:pPr>
            <a:r>
              <a:rPr lang="en-US" sz="5700" dirty="0">
                <a:solidFill>
                  <a:srgbClr val="0048CD"/>
                </a:solidFill>
                <a:latin typeface="Inknut Antiqua"/>
                <a:ea typeface="Inknut Antiqua"/>
                <a:cs typeface="Inknut Antiqua"/>
                <a:sym typeface="Inknut Antiqua"/>
              </a:rPr>
              <a:t>Important Terms for model performance and Metrics:-</a:t>
            </a:r>
          </a:p>
          <a:p>
            <a:pPr marL="0" marR="0" lvl="0" indent="0" algn="l" rtl="0">
              <a:lnSpc>
                <a:spcPct val="110000"/>
              </a:lnSpc>
              <a:spcBef>
                <a:spcPts val="0"/>
              </a:spcBef>
              <a:spcAft>
                <a:spcPts val="0"/>
              </a:spcAft>
              <a:buNone/>
            </a:pPr>
            <a:endParaRPr sz="5700" dirty="0">
              <a:solidFill>
                <a:srgbClr val="0048CD"/>
              </a:solidFill>
              <a:latin typeface="Inknut Antiqua"/>
              <a:ea typeface="Inknut Antiqua"/>
              <a:cs typeface="Inknut Antiqua"/>
              <a:sym typeface="Inknut Antiqua"/>
            </a:endParaRPr>
          </a:p>
        </p:txBody>
      </p:sp>
      <p:pic>
        <p:nvPicPr>
          <p:cNvPr id="201" name="Google Shape;201;g784f82edc2_2_193"/>
          <p:cNvPicPr preferRelativeResize="0"/>
          <p:nvPr/>
        </p:nvPicPr>
        <p:blipFill rotWithShape="1">
          <a:blip r:embed="rId4">
            <a:alphaModFix/>
          </a:blip>
          <a:srcRect/>
          <a:stretch/>
        </p:blipFill>
        <p:spPr>
          <a:xfrm>
            <a:off x="13703223" y="28434"/>
            <a:ext cx="2151110" cy="2000532"/>
          </a:xfrm>
          <a:prstGeom prst="rect">
            <a:avLst/>
          </a:prstGeom>
          <a:noFill/>
          <a:ln>
            <a:noFill/>
          </a:ln>
        </p:spPr>
      </p:pic>
      <p:sp>
        <p:nvSpPr>
          <p:cNvPr id="202" name="Google Shape;202;g784f82edc2_2_193"/>
          <p:cNvSpPr/>
          <p:nvPr/>
        </p:nvSpPr>
        <p:spPr>
          <a:xfrm>
            <a:off x="377948" y="2493741"/>
            <a:ext cx="5599652" cy="1806537"/>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g784f82edc2_2_193"/>
          <p:cNvSpPr txBox="1"/>
          <p:nvPr/>
        </p:nvSpPr>
        <p:spPr>
          <a:xfrm>
            <a:off x="616323" y="2735716"/>
            <a:ext cx="5239500" cy="156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400">
                <a:solidFill>
                  <a:srgbClr val="FFFFFF"/>
                </a:solidFill>
              </a:rPr>
              <a:t>ROC</a:t>
            </a:r>
            <a:endParaRPr sz="7400">
              <a:solidFill>
                <a:srgbClr val="FFFFFF"/>
              </a:solidFill>
            </a:endParaRPr>
          </a:p>
        </p:txBody>
      </p:sp>
      <p:sp>
        <p:nvSpPr>
          <p:cNvPr id="204" name="Google Shape;204;g784f82edc2_2_193"/>
          <p:cNvSpPr/>
          <p:nvPr/>
        </p:nvSpPr>
        <p:spPr>
          <a:xfrm>
            <a:off x="441425" y="4978075"/>
            <a:ext cx="5599652" cy="1806537"/>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g784f82edc2_2_193"/>
          <p:cNvSpPr txBox="1"/>
          <p:nvPr/>
        </p:nvSpPr>
        <p:spPr>
          <a:xfrm>
            <a:off x="679800" y="5220050"/>
            <a:ext cx="5239500" cy="156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7400">
                <a:solidFill>
                  <a:srgbClr val="FFFFFF"/>
                </a:solidFill>
              </a:rPr>
              <a:t>AUC</a:t>
            </a:r>
            <a:endParaRPr sz="7400">
              <a:solidFill>
                <a:srgbClr val="FFFFFF"/>
              </a:solidFill>
            </a:endParaRPr>
          </a:p>
        </p:txBody>
      </p:sp>
      <p:sp>
        <p:nvSpPr>
          <p:cNvPr id="206" name="Google Shape;206;g784f82edc2_2_193"/>
          <p:cNvSpPr/>
          <p:nvPr/>
        </p:nvSpPr>
        <p:spPr>
          <a:xfrm>
            <a:off x="513580" y="7462409"/>
            <a:ext cx="5599652" cy="2000528"/>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g784f82edc2_2_193"/>
          <p:cNvSpPr txBox="1"/>
          <p:nvPr/>
        </p:nvSpPr>
        <p:spPr>
          <a:xfrm>
            <a:off x="751955" y="7704384"/>
            <a:ext cx="5239500" cy="156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5400" dirty="0">
                <a:solidFill>
                  <a:srgbClr val="FFFFFF"/>
                </a:solidFill>
              </a:rPr>
              <a:t>Confusion Matrix</a:t>
            </a:r>
            <a:endParaRPr sz="5400" dirty="0">
              <a:solidFill>
                <a:srgbClr val="FFFFFF"/>
              </a:solidFill>
            </a:endParaRPr>
          </a:p>
        </p:txBody>
      </p:sp>
      <p:pic>
        <p:nvPicPr>
          <p:cNvPr id="208" name="Google Shape;208;g784f82edc2_2_193"/>
          <p:cNvPicPr preferRelativeResize="0"/>
          <p:nvPr/>
        </p:nvPicPr>
        <p:blipFill rotWithShape="1">
          <a:blip r:embed="rId5">
            <a:alphaModFix/>
          </a:blip>
          <a:srcRect/>
          <a:stretch/>
        </p:blipFill>
        <p:spPr>
          <a:xfrm>
            <a:off x="16258541" y="316024"/>
            <a:ext cx="1827384" cy="1425359"/>
          </a:xfrm>
          <a:prstGeom prst="rect">
            <a:avLst/>
          </a:prstGeom>
          <a:noFill/>
          <a:ln>
            <a:noFill/>
          </a:ln>
        </p:spPr>
      </p:pic>
      <p:pic>
        <p:nvPicPr>
          <p:cNvPr id="209" name="Google Shape;209;g784f82edc2_2_193"/>
          <p:cNvPicPr preferRelativeResize="0"/>
          <p:nvPr/>
        </p:nvPicPr>
        <p:blipFill>
          <a:blip r:embed="rId6">
            <a:alphaModFix/>
          </a:blip>
          <a:stretch>
            <a:fillRect/>
          </a:stretch>
        </p:blipFill>
        <p:spPr>
          <a:xfrm>
            <a:off x="6385501" y="2689797"/>
            <a:ext cx="5599650" cy="4390179"/>
          </a:xfrm>
          <a:prstGeom prst="rect">
            <a:avLst/>
          </a:prstGeom>
          <a:noFill/>
          <a:ln>
            <a:noFill/>
          </a:ln>
        </p:spPr>
      </p:pic>
      <p:pic>
        <p:nvPicPr>
          <p:cNvPr id="210" name="Google Shape;210;g784f82edc2_2_193"/>
          <p:cNvPicPr preferRelativeResize="0"/>
          <p:nvPr/>
        </p:nvPicPr>
        <p:blipFill>
          <a:blip r:embed="rId7">
            <a:alphaModFix/>
          </a:blip>
          <a:stretch>
            <a:fillRect/>
          </a:stretch>
        </p:blipFill>
        <p:spPr>
          <a:xfrm>
            <a:off x="12509650" y="5220050"/>
            <a:ext cx="5048776" cy="48253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48CD"/>
        </a:solidFill>
        <a:effectLst/>
      </p:bgPr>
    </p:bg>
    <p:spTree>
      <p:nvGrpSpPr>
        <p:cNvPr id="1" name="Shape 214"/>
        <p:cNvGrpSpPr/>
        <p:nvPr/>
      </p:nvGrpSpPr>
      <p:grpSpPr>
        <a:xfrm>
          <a:off x="0" y="0"/>
          <a:ext cx="0" cy="0"/>
          <a:chOff x="0" y="0"/>
          <a:chExt cx="0" cy="0"/>
        </a:xfrm>
      </p:grpSpPr>
      <p:grpSp>
        <p:nvGrpSpPr>
          <p:cNvPr id="215" name="Google Shape;215;p6"/>
          <p:cNvGrpSpPr/>
          <p:nvPr/>
        </p:nvGrpSpPr>
        <p:grpSpPr>
          <a:xfrm>
            <a:off x="493675" y="648100"/>
            <a:ext cx="10401301" cy="3485322"/>
            <a:chOff x="-713367" y="-507467"/>
            <a:chExt cx="13868400" cy="4647096"/>
          </a:xfrm>
        </p:grpSpPr>
        <p:sp>
          <p:nvSpPr>
            <p:cNvPr id="216" name="Google Shape;216;p6"/>
            <p:cNvSpPr txBox="1"/>
            <p:nvPr/>
          </p:nvSpPr>
          <p:spPr>
            <a:xfrm>
              <a:off x="-713367" y="-507467"/>
              <a:ext cx="13868400" cy="2573012"/>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5700" i="0" u="none" strike="noStrike" cap="none" dirty="0">
                  <a:solidFill>
                    <a:schemeClr val="lt1"/>
                  </a:solidFill>
                  <a:latin typeface="Inknut Antiqua"/>
                  <a:ea typeface="Inknut Antiqua"/>
                  <a:cs typeface="Inknut Antiqua"/>
                  <a:sym typeface="Inknut Antiqua"/>
                </a:rPr>
                <a:t>Base Model:-</a:t>
              </a:r>
              <a:br>
                <a:rPr lang="en-US" sz="5700" i="0" u="none" strike="noStrike" cap="none" dirty="0">
                  <a:solidFill>
                    <a:schemeClr val="lt1"/>
                  </a:solidFill>
                  <a:latin typeface="Inknut Antiqua"/>
                  <a:ea typeface="Inknut Antiqua"/>
                  <a:cs typeface="Inknut Antiqua"/>
                  <a:sym typeface="Inknut Antiqua"/>
                </a:rPr>
              </a:br>
              <a:endParaRPr sz="5700" dirty="0">
                <a:latin typeface="Inknut Antiqua"/>
                <a:ea typeface="Inknut Antiqua"/>
                <a:cs typeface="Inknut Antiqua"/>
                <a:sym typeface="Inknut Antiqua"/>
              </a:endParaRPr>
            </a:p>
          </p:txBody>
        </p:sp>
        <p:sp>
          <p:nvSpPr>
            <p:cNvPr id="217" name="Google Shape;217;p6"/>
            <p:cNvSpPr txBox="1"/>
            <p:nvPr/>
          </p:nvSpPr>
          <p:spPr>
            <a:xfrm>
              <a:off x="0" y="3431742"/>
              <a:ext cx="7180222" cy="707887"/>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endParaRPr sz="3200" b="0" i="0" u="none" strike="noStrike" cap="none">
                <a:solidFill>
                  <a:srgbClr val="000000"/>
                </a:solidFill>
                <a:latin typeface="Arial"/>
                <a:ea typeface="Arial"/>
                <a:cs typeface="Arial"/>
                <a:sym typeface="Arial"/>
              </a:endParaRPr>
            </a:p>
          </p:txBody>
        </p:sp>
      </p:grpSp>
      <p:pic>
        <p:nvPicPr>
          <p:cNvPr id="218" name="Google Shape;218;p6"/>
          <p:cNvPicPr preferRelativeResize="0"/>
          <p:nvPr/>
        </p:nvPicPr>
        <p:blipFill>
          <a:blip r:embed="rId3">
            <a:alphaModFix/>
          </a:blip>
          <a:stretch>
            <a:fillRect/>
          </a:stretch>
        </p:blipFill>
        <p:spPr>
          <a:xfrm>
            <a:off x="1232500" y="2471226"/>
            <a:ext cx="7337276" cy="7167674"/>
          </a:xfrm>
          <a:prstGeom prst="rect">
            <a:avLst/>
          </a:prstGeom>
          <a:noFill/>
          <a:ln>
            <a:noFill/>
          </a:ln>
        </p:spPr>
      </p:pic>
      <p:pic>
        <p:nvPicPr>
          <p:cNvPr id="219" name="Google Shape;219;p6"/>
          <p:cNvPicPr preferRelativeResize="0"/>
          <p:nvPr/>
        </p:nvPicPr>
        <p:blipFill>
          <a:blip r:embed="rId4">
            <a:alphaModFix/>
          </a:blip>
          <a:stretch>
            <a:fillRect/>
          </a:stretch>
        </p:blipFill>
        <p:spPr>
          <a:xfrm>
            <a:off x="9239625" y="2471226"/>
            <a:ext cx="7815875" cy="722695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48CD"/>
        </a:solidFill>
        <a:effectLst/>
      </p:bgPr>
    </p:bg>
    <p:spTree>
      <p:nvGrpSpPr>
        <p:cNvPr id="1" name="Shape 223"/>
        <p:cNvGrpSpPr/>
        <p:nvPr/>
      </p:nvGrpSpPr>
      <p:grpSpPr>
        <a:xfrm>
          <a:off x="0" y="0"/>
          <a:ext cx="0" cy="0"/>
          <a:chOff x="0" y="0"/>
          <a:chExt cx="0" cy="0"/>
        </a:xfrm>
      </p:grpSpPr>
      <p:grpSp>
        <p:nvGrpSpPr>
          <p:cNvPr id="224" name="Google Shape;224;p8"/>
          <p:cNvGrpSpPr/>
          <p:nvPr/>
        </p:nvGrpSpPr>
        <p:grpSpPr>
          <a:xfrm>
            <a:off x="1028700" y="1060124"/>
            <a:ext cx="10814850" cy="1347333"/>
            <a:chOff x="0" y="41901"/>
            <a:chExt cx="7180222" cy="4097728"/>
          </a:xfrm>
        </p:grpSpPr>
        <p:sp>
          <p:nvSpPr>
            <p:cNvPr id="225" name="Google Shape;225;p8"/>
            <p:cNvSpPr txBox="1"/>
            <p:nvPr/>
          </p:nvSpPr>
          <p:spPr>
            <a:xfrm>
              <a:off x="0" y="41901"/>
              <a:ext cx="7180222" cy="1350797"/>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5700">
                  <a:solidFill>
                    <a:schemeClr val="lt1"/>
                  </a:solidFill>
                  <a:latin typeface="Inknut Antiqua"/>
                  <a:ea typeface="Inknut Antiqua"/>
                  <a:cs typeface="Inknut Antiqua"/>
                  <a:sym typeface="Inknut Antiqua"/>
                </a:rPr>
                <a:t>Summary Metrics:-</a:t>
              </a:r>
              <a:endParaRPr sz="5700">
                <a:latin typeface="Inknut Antiqua"/>
                <a:ea typeface="Inknut Antiqua"/>
                <a:cs typeface="Inknut Antiqua"/>
                <a:sym typeface="Inknut Antiqua"/>
              </a:endParaRPr>
            </a:p>
          </p:txBody>
        </p:sp>
        <p:sp>
          <p:nvSpPr>
            <p:cNvPr id="226" name="Google Shape;226;p8"/>
            <p:cNvSpPr txBox="1"/>
            <p:nvPr/>
          </p:nvSpPr>
          <p:spPr>
            <a:xfrm>
              <a:off x="0" y="3431742"/>
              <a:ext cx="7180222" cy="707887"/>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endParaRPr sz="3200">
                <a:solidFill>
                  <a:srgbClr val="000000"/>
                </a:solidFill>
                <a:latin typeface="Arial"/>
                <a:ea typeface="Arial"/>
                <a:cs typeface="Arial"/>
                <a:sym typeface="Arial"/>
              </a:endParaRPr>
            </a:p>
          </p:txBody>
        </p:sp>
      </p:grpSp>
      <p:pic>
        <p:nvPicPr>
          <p:cNvPr id="227" name="Google Shape;227;p8"/>
          <p:cNvPicPr preferRelativeResize="0"/>
          <p:nvPr/>
        </p:nvPicPr>
        <p:blipFill>
          <a:blip r:embed="rId3">
            <a:alphaModFix/>
          </a:blip>
          <a:stretch>
            <a:fillRect/>
          </a:stretch>
        </p:blipFill>
        <p:spPr>
          <a:xfrm>
            <a:off x="833350" y="2407450"/>
            <a:ext cx="16006350" cy="62987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48CD"/>
        </a:solidFill>
        <a:effectLst/>
      </p:bgPr>
    </p:bg>
    <p:spTree>
      <p:nvGrpSpPr>
        <p:cNvPr id="1" name="Shape 231"/>
        <p:cNvGrpSpPr/>
        <p:nvPr/>
      </p:nvGrpSpPr>
      <p:grpSpPr>
        <a:xfrm>
          <a:off x="0" y="0"/>
          <a:ext cx="0" cy="0"/>
          <a:chOff x="0" y="0"/>
          <a:chExt cx="0" cy="0"/>
        </a:xfrm>
      </p:grpSpPr>
      <p:grpSp>
        <p:nvGrpSpPr>
          <p:cNvPr id="232" name="Google Shape;232;g784f82edc2_2_219"/>
          <p:cNvGrpSpPr/>
          <p:nvPr/>
        </p:nvGrpSpPr>
        <p:grpSpPr>
          <a:xfrm>
            <a:off x="1028700" y="1060124"/>
            <a:ext cx="10814817" cy="1347370"/>
            <a:chOff x="0" y="41901"/>
            <a:chExt cx="7180200" cy="4097841"/>
          </a:xfrm>
        </p:grpSpPr>
        <p:sp>
          <p:nvSpPr>
            <p:cNvPr id="233" name="Google Shape;233;g784f82edc2_2_219"/>
            <p:cNvSpPr txBox="1"/>
            <p:nvPr/>
          </p:nvSpPr>
          <p:spPr>
            <a:xfrm>
              <a:off x="0" y="41901"/>
              <a:ext cx="7180200" cy="13509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0"/>
                </a:spcBef>
                <a:spcAft>
                  <a:spcPts val="0"/>
                </a:spcAft>
                <a:buNone/>
              </a:pPr>
              <a:r>
                <a:rPr lang="en-US" sz="5700">
                  <a:solidFill>
                    <a:schemeClr val="lt1"/>
                  </a:solidFill>
                  <a:latin typeface="Inknut Antiqua"/>
                  <a:ea typeface="Inknut Antiqua"/>
                  <a:cs typeface="Inknut Antiqua"/>
                  <a:sym typeface="Inknut Antiqua"/>
                </a:rPr>
                <a:t>Main Model Summary:-</a:t>
              </a:r>
              <a:endParaRPr sz="5700">
                <a:latin typeface="Inknut Antiqua"/>
                <a:ea typeface="Inknut Antiqua"/>
                <a:cs typeface="Inknut Antiqua"/>
                <a:sym typeface="Inknut Antiqua"/>
              </a:endParaRPr>
            </a:p>
          </p:txBody>
        </p:sp>
        <p:sp>
          <p:nvSpPr>
            <p:cNvPr id="234" name="Google Shape;234;g784f82edc2_2_219"/>
            <p:cNvSpPr txBox="1"/>
            <p:nvPr/>
          </p:nvSpPr>
          <p:spPr>
            <a:xfrm>
              <a:off x="0" y="3431742"/>
              <a:ext cx="7180200" cy="708000"/>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None/>
              </a:pPr>
              <a:endParaRPr sz="3200">
                <a:solidFill>
                  <a:srgbClr val="000000"/>
                </a:solidFill>
                <a:latin typeface="Arial"/>
                <a:ea typeface="Arial"/>
                <a:cs typeface="Arial"/>
                <a:sym typeface="Arial"/>
              </a:endParaRPr>
            </a:p>
          </p:txBody>
        </p:sp>
      </p:grpSp>
      <p:grpSp>
        <p:nvGrpSpPr>
          <p:cNvPr id="235" name="Google Shape;235;g784f82edc2_2_219"/>
          <p:cNvGrpSpPr/>
          <p:nvPr/>
        </p:nvGrpSpPr>
        <p:grpSpPr>
          <a:xfrm>
            <a:off x="1028690" y="2407352"/>
            <a:ext cx="8601980" cy="754344"/>
            <a:chOff x="-260959" y="-3003670"/>
            <a:chExt cx="7441159" cy="7143412"/>
          </a:xfrm>
        </p:grpSpPr>
        <p:sp>
          <p:nvSpPr>
            <p:cNvPr id="236" name="Google Shape;236;g784f82edc2_2_219"/>
            <p:cNvSpPr txBox="1"/>
            <p:nvPr/>
          </p:nvSpPr>
          <p:spPr>
            <a:xfrm>
              <a:off x="-260959" y="-3003670"/>
              <a:ext cx="7180200" cy="13509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0"/>
                </a:spcBef>
                <a:spcAft>
                  <a:spcPts val="0"/>
                </a:spcAft>
                <a:buNone/>
              </a:pPr>
              <a:r>
                <a:rPr lang="en-US" sz="3200" dirty="0">
                  <a:solidFill>
                    <a:schemeClr val="lt1"/>
                  </a:solidFill>
                  <a:latin typeface="Inknut Antiqua" panose="020B0604020202020204" charset="0"/>
                  <a:cs typeface="Inknut Antiqua" panose="020B0604020202020204" charset="0"/>
                </a:rPr>
                <a:t>Bagging Classifier - Accuracy 93%</a:t>
              </a:r>
              <a:br>
                <a:rPr lang="en-US" sz="3200" dirty="0">
                  <a:solidFill>
                    <a:schemeClr val="lt1"/>
                  </a:solidFill>
                  <a:latin typeface="Inknut Antiqua" panose="020B0604020202020204" charset="0"/>
                  <a:cs typeface="Inknut Antiqua" panose="020B0604020202020204" charset="0"/>
                </a:rPr>
              </a:br>
              <a:r>
                <a:rPr lang="en-US" sz="3200" dirty="0">
                  <a:solidFill>
                    <a:schemeClr val="lt1"/>
                  </a:solidFill>
                  <a:latin typeface="Inknut Antiqua" panose="020B0604020202020204" charset="0"/>
                  <a:cs typeface="Inknut Antiqua" panose="020B0604020202020204" charset="0"/>
                </a:rPr>
                <a:t> </a:t>
              </a:r>
              <a:endParaRPr sz="200" dirty="0">
                <a:latin typeface="Inknut Antiqua" panose="020B0604020202020204" charset="0"/>
                <a:cs typeface="Inknut Antiqua" panose="020B0604020202020204" charset="0"/>
              </a:endParaRPr>
            </a:p>
          </p:txBody>
        </p:sp>
        <p:sp>
          <p:nvSpPr>
            <p:cNvPr id="237" name="Google Shape;237;g784f82edc2_2_219"/>
            <p:cNvSpPr txBox="1"/>
            <p:nvPr/>
          </p:nvSpPr>
          <p:spPr>
            <a:xfrm>
              <a:off x="0" y="3431742"/>
              <a:ext cx="7180200" cy="708000"/>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None/>
              </a:pPr>
              <a:endParaRPr sz="3200">
                <a:solidFill>
                  <a:srgbClr val="000000"/>
                </a:solidFill>
                <a:latin typeface="Arial"/>
                <a:ea typeface="Arial"/>
                <a:cs typeface="Arial"/>
                <a:sym typeface="Arial"/>
              </a:endParaRPr>
            </a:p>
          </p:txBody>
        </p:sp>
      </p:grpSp>
      <p:pic>
        <p:nvPicPr>
          <p:cNvPr id="238" name="Google Shape;238;g784f82edc2_2_219"/>
          <p:cNvPicPr preferRelativeResize="0"/>
          <p:nvPr/>
        </p:nvPicPr>
        <p:blipFill>
          <a:blip r:embed="rId3">
            <a:alphaModFix/>
          </a:blip>
          <a:stretch>
            <a:fillRect/>
          </a:stretch>
        </p:blipFill>
        <p:spPr>
          <a:xfrm>
            <a:off x="1028700" y="3064200"/>
            <a:ext cx="7242463" cy="6620757"/>
          </a:xfrm>
          <a:prstGeom prst="rect">
            <a:avLst/>
          </a:prstGeom>
          <a:noFill/>
          <a:ln>
            <a:noFill/>
          </a:ln>
        </p:spPr>
      </p:pic>
      <p:pic>
        <p:nvPicPr>
          <p:cNvPr id="239" name="Google Shape;239;g784f82edc2_2_219"/>
          <p:cNvPicPr preferRelativeResize="0"/>
          <p:nvPr/>
        </p:nvPicPr>
        <p:blipFill>
          <a:blip r:embed="rId4">
            <a:alphaModFix/>
          </a:blip>
          <a:stretch>
            <a:fillRect/>
          </a:stretch>
        </p:blipFill>
        <p:spPr>
          <a:xfrm>
            <a:off x="8993300" y="3064201"/>
            <a:ext cx="7971599" cy="664783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3"/>
        <p:cNvGrpSpPr/>
        <p:nvPr/>
      </p:nvGrpSpPr>
      <p:grpSpPr>
        <a:xfrm>
          <a:off x="0" y="0"/>
          <a:ext cx="0" cy="0"/>
          <a:chOff x="0" y="0"/>
          <a:chExt cx="0" cy="0"/>
        </a:xfrm>
      </p:grpSpPr>
      <p:sp>
        <p:nvSpPr>
          <p:cNvPr id="244" name="Google Shape;244;p9"/>
          <p:cNvSpPr/>
          <p:nvPr/>
        </p:nvSpPr>
        <p:spPr>
          <a:xfrm>
            <a:off x="1028700" y="2117627"/>
            <a:ext cx="7729008" cy="4060529"/>
          </a:xfrm>
          <a:custGeom>
            <a:avLst/>
            <a:gdLst/>
            <a:ahLst/>
            <a:cxnLst/>
            <a:rect l="l" t="t" r="r" b="b"/>
            <a:pathLst>
              <a:path w="2844161" h="1136607" extrusionOk="0">
                <a:moveTo>
                  <a:pt x="2719701" y="1136607"/>
                </a:moveTo>
                <a:lnTo>
                  <a:pt x="124460" y="1136607"/>
                </a:lnTo>
                <a:cubicBezTo>
                  <a:pt x="55880" y="1136607"/>
                  <a:pt x="0" y="1080727"/>
                  <a:pt x="0" y="1012147"/>
                </a:cubicBezTo>
                <a:lnTo>
                  <a:pt x="0" y="124460"/>
                </a:lnTo>
                <a:cubicBezTo>
                  <a:pt x="0" y="55880"/>
                  <a:pt x="55880" y="0"/>
                  <a:pt x="124460" y="0"/>
                </a:cubicBezTo>
                <a:lnTo>
                  <a:pt x="2719701" y="0"/>
                </a:lnTo>
                <a:cubicBezTo>
                  <a:pt x="2788281" y="0"/>
                  <a:pt x="2844161" y="55880"/>
                  <a:pt x="2844161" y="124460"/>
                </a:cubicBezTo>
                <a:lnTo>
                  <a:pt x="2844161" y="1012148"/>
                </a:lnTo>
                <a:cubicBezTo>
                  <a:pt x="2844161" y="1080727"/>
                  <a:pt x="2788281" y="1136607"/>
                  <a:pt x="2719701" y="1136607"/>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9"/>
          <p:cNvSpPr txBox="1"/>
          <p:nvPr/>
        </p:nvSpPr>
        <p:spPr>
          <a:xfrm>
            <a:off x="1355825" y="2407575"/>
            <a:ext cx="6541800" cy="3526500"/>
          </a:xfrm>
          <a:prstGeom prst="rect">
            <a:avLst/>
          </a:prstGeom>
          <a:noFill/>
          <a:ln>
            <a:noFill/>
          </a:ln>
        </p:spPr>
        <p:txBody>
          <a:bodyPr spcFirstLastPara="1" wrap="square" lIns="0" tIns="0" rIns="0" bIns="0" anchor="t" anchorCtr="0">
            <a:spAutoFit/>
          </a:bodyPr>
          <a:lstStyle/>
          <a:p>
            <a:pPr marL="396240" marR="0" lvl="1" indent="-198120" algn="l" rtl="0">
              <a:lnSpc>
                <a:spcPct val="130000"/>
              </a:lnSpc>
              <a:spcBef>
                <a:spcPts val="0"/>
              </a:spcBef>
              <a:spcAft>
                <a:spcPts val="0"/>
              </a:spcAft>
              <a:buClr>
                <a:srgbClr val="FFFFFF"/>
              </a:buClr>
              <a:buSzPts val="2400"/>
              <a:buFont typeface="Arial"/>
              <a:buChar char="•"/>
            </a:pPr>
            <a:r>
              <a:rPr lang="en-US" sz="2400" b="1">
                <a:solidFill>
                  <a:srgbClr val="FFFFFF"/>
                </a:solidFill>
                <a:latin typeface="Inknut Antiqua"/>
                <a:ea typeface="Inknut Antiqua"/>
                <a:cs typeface="Inknut Antiqua"/>
                <a:sym typeface="Inknut Antiqua"/>
              </a:rPr>
              <a:t>In the light of overall test accuracy and AUC, and FPR at TPR=0.97, the best model is Bagging Classifier</a:t>
            </a:r>
            <a:endParaRPr sz="2400" b="1">
              <a:solidFill>
                <a:srgbClr val="FFFFFF"/>
              </a:solidFill>
              <a:latin typeface="Inknut Antiqua"/>
              <a:ea typeface="Inknut Antiqua"/>
              <a:cs typeface="Inknut Antiqua"/>
              <a:sym typeface="Inknut Antiqua"/>
            </a:endParaRPr>
          </a:p>
          <a:p>
            <a:pPr marL="396240" marR="0" lvl="1" indent="-198120" algn="l" rtl="0">
              <a:lnSpc>
                <a:spcPct val="130000"/>
              </a:lnSpc>
              <a:spcBef>
                <a:spcPts val="0"/>
              </a:spcBef>
              <a:spcAft>
                <a:spcPts val="0"/>
              </a:spcAft>
              <a:buClr>
                <a:srgbClr val="FFFFFF"/>
              </a:buClr>
              <a:buSzPts val="2400"/>
              <a:buFont typeface="Arial"/>
              <a:buChar char="•"/>
            </a:pPr>
            <a:r>
              <a:rPr lang="en-US" sz="2400" b="1">
                <a:solidFill>
                  <a:srgbClr val="FFFFFF"/>
                </a:solidFill>
                <a:latin typeface="Inknut Antiqua"/>
                <a:ea typeface="Inknut Antiqua"/>
                <a:cs typeface="Inknut Antiqua"/>
                <a:sym typeface="Inknut Antiqua"/>
              </a:rPr>
              <a:t>It has the most powerful prediction ability.</a:t>
            </a:r>
            <a:endParaRPr/>
          </a:p>
        </p:txBody>
      </p:sp>
      <p:grpSp>
        <p:nvGrpSpPr>
          <p:cNvPr id="246" name="Google Shape;246;p9"/>
          <p:cNvGrpSpPr/>
          <p:nvPr/>
        </p:nvGrpSpPr>
        <p:grpSpPr>
          <a:xfrm rot="10800000">
            <a:off x="17075741" y="8958709"/>
            <a:ext cx="720316" cy="720316"/>
            <a:chOff x="0" y="0"/>
            <a:chExt cx="960421" cy="960421"/>
          </a:xfrm>
        </p:grpSpPr>
        <p:pic>
          <p:nvPicPr>
            <p:cNvPr id="247" name="Google Shape;247;p9"/>
            <p:cNvPicPr preferRelativeResize="0"/>
            <p:nvPr/>
          </p:nvPicPr>
          <p:blipFill rotWithShape="1">
            <a:blip r:embed="rId4">
              <a:alphaModFix/>
            </a:blip>
            <a:srcRect/>
            <a:stretch/>
          </p:blipFill>
          <p:spPr>
            <a:xfrm rot="10800000">
              <a:off x="0" y="0"/>
              <a:ext cx="960421" cy="960421"/>
            </a:xfrm>
            <a:prstGeom prst="rect">
              <a:avLst/>
            </a:prstGeom>
            <a:noFill/>
            <a:ln>
              <a:noFill/>
            </a:ln>
          </p:spPr>
        </p:pic>
        <p:pic>
          <p:nvPicPr>
            <p:cNvPr id="248" name="Google Shape;248;p9"/>
            <p:cNvPicPr preferRelativeResize="0"/>
            <p:nvPr/>
          </p:nvPicPr>
          <p:blipFill rotWithShape="1">
            <a:blip r:embed="rId5">
              <a:alphaModFix/>
            </a:blip>
            <a:srcRect/>
            <a:stretch/>
          </p:blipFill>
          <p:spPr>
            <a:xfrm>
              <a:off x="234750" y="234750"/>
              <a:ext cx="490920" cy="490920"/>
            </a:xfrm>
            <a:prstGeom prst="rect">
              <a:avLst/>
            </a:prstGeom>
            <a:noFill/>
            <a:ln>
              <a:noFill/>
            </a:ln>
          </p:spPr>
        </p:pic>
      </p:grpSp>
      <p:sp>
        <p:nvSpPr>
          <p:cNvPr id="249" name="Google Shape;249;p9"/>
          <p:cNvSpPr txBox="1"/>
          <p:nvPr/>
        </p:nvSpPr>
        <p:spPr>
          <a:xfrm>
            <a:off x="1028700" y="622375"/>
            <a:ext cx="9234000" cy="101310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5700">
                <a:solidFill>
                  <a:srgbClr val="0048CD"/>
                </a:solidFill>
                <a:latin typeface="Inknut Antiqua"/>
                <a:ea typeface="Inknut Antiqua"/>
                <a:cs typeface="Inknut Antiqua"/>
                <a:sym typeface="Inknut Antiqua"/>
              </a:rPr>
              <a:t>Conclusion</a:t>
            </a:r>
            <a:endParaRPr sz="5700">
              <a:latin typeface="Inknut Antiqua"/>
              <a:ea typeface="Inknut Antiqua"/>
              <a:cs typeface="Inknut Antiqua"/>
              <a:sym typeface="Inknut Antiqua"/>
            </a:endParaRPr>
          </a:p>
        </p:txBody>
      </p:sp>
      <p:sp>
        <p:nvSpPr>
          <p:cNvPr id="250" name="Google Shape;250;p9"/>
          <p:cNvSpPr/>
          <p:nvPr/>
        </p:nvSpPr>
        <p:spPr>
          <a:xfrm>
            <a:off x="9250144" y="5617911"/>
            <a:ext cx="7345046" cy="4492439"/>
          </a:xfrm>
          <a:custGeom>
            <a:avLst/>
            <a:gdLst/>
            <a:ahLst/>
            <a:cxnLst/>
            <a:rect l="l" t="t" r="r" b="b"/>
            <a:pathLst>
              <a:path w="2844161" h="1136607" extrusionOk="0">
                <a:moveTo>
                  <a:pt x="2719701" y="1136607"/>
                </a:moveTo>
                <a:lnTo>
                  <a:pt x="124460" y="1136607"/>
                </a:lnTo>
                <a:cubicBezTo>
                  <a:pt x="55880" y="1136607"/>
                  <a:pt x="0" y="1080727"/>
                  <a:pt x="0" y="1012147"/>
                </a:cubicBezTo>
                <a:lnTo>
                  <a:pt x="0" y="124460"/>
                </a:lnTo>
                <a:cubicBezTo>
                  <a:pt x="0" y="55880"/>
                  <a:pt x="55880" y="0"/>
                  <a:pt x="124460" y="0"/>
                </a:cubicBezTo>
                <a:lnTo>
                  <a:pt x="2719701" y="0"/>
                </a:lnTo>
                <a:cubicBezTo>
                  <a:pt x="2788281" y="0"/>
                  <a:pt x="2844161" y="55880"/>
                  <a:pt x="2844161" y="124460"/>
                </a:cubicBezTo>
                <a:lnTo>
                  <a:pt x="2844161" y="1012148"/>
                </a:lnTo>
                <a:cubicBezTo>
                  <a:pt x="2844161" y="1080727"/>
                  <a:pt x="2788281" y="1136607"/>
                  <a:pt x="2719701" y="1136607"/>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9"/>
          <p:cNvSpPr txBox="1"/>
          <p:nvPr/>
        </p:nvSpPr>
        <p:spPr>
          <a:xfrm>
            <a:off x="9751981" y="5966450"/>
            <a:ext cx="6341400" cy="3526500"/>
          </a:xfrm>
          <a:prstGeom prst="rect">
            <a:avLst/>
          </a:prstGeom>
          <a:noFill/>
          <a:ln>
            <a:noFill/>
          </a:ln>
        </p:spPr>
        <p:txBody>
          <a:bodyPr spcFirstLastPara="1" wrap="square" lIns="0" tIns="0" rIns="0" bIns="0" anchor="t" anchorCtr="0">
            <a:noAutofit/>
          </a:bodyPr>
          <a:lstStyle/>
          <a:p>
            <a:pPr marL="914400" marR="0" lvl="0" indent="0" algn="l" rtl="0">
              <a:lnSpc>
                <a:spcPct val="130000"/>
              </a:lnSpc>
              <a:spcBef>
                <a:spcPts val="0"/>
              </a:spcBef>
              <a:spcAft>
                <a:spcPts val="0"/>
              </a:spcAft>
              <a:buNone/>
            </a:pPr>
            <a:endParaRPr sz="2400" b="1">
              <a:solidFill>
                <a:srgbClr val="FFFFFF"/>
              </a:solidFill>
              <a:latin typeface="Inknut Antiqua"/>
              <a:ea typeface="Inknut Antiqua"/>
              <a:cs typeface="Inknut Antiqua"/>
              <a:sym typeface="Inknut Antiqua"/>
            </a:endParaRPr>
          </a:p>
          <a:p>
            <a:pPr marL="396240" marR="0" lvl="1" indent="-198120" algn="l" rtl="0">
              <a:lnSpc>
                <a:spcPct val="130000"/>
              </a:lnSpc>
              <a:spcBef>
                <a:spcPts val="0"/>
              </a:spcBef>
              <a:spcAft>
                <a:spcPts val="0"/>
              </a:spcAft>
              <a:buClr>
                <a:srgbClr val="FFFFFF"/>
              </a:buClr>
              <a:buSzPts val="2400"/>
              <a:buFont typeface="Arial"/>
              <a:buChar char="•"/>
            </a:pPr>
            <a:r>
              <a:rPr lang="en-US" sz="2400" b="1">
                <a:solidFill>
                  <a:srgbClr val="FFFFFF"/>
                </a:solidFill>
                <a:latin typeface="Inknut Antiqua"/>
                <a:ea typeface="Inknut Antiqua"/>
                <a:cs typeface="Inknut Antiqua"/>
                <a:sym typeface="Inknut Antiqua"/>
              </a:rPr>
              <a:t>Factors which are most Important and Influence Decision are - </a:t>
            </a:r>
            <a:endParaRPr sz="2400" b="1">
              <a:solidFill>
                <a:srgbClr val="FFFFFF"/>
              </a:solidFill>
              <a:latin typeface="Inknut Antiqua"/>
              <a:ea typeface="Inknut Antiqua"/>
              <a:cs typeface="Inknut Antiqua"/>
              <a:sym typeface="Inknut Antiqua"/>
            </a:endParaRPr>
          </a:p>
          <a:p>
            <a:pPr marL="396240" marR="0" lvl="1" indent="-198120" algn="l" rtl="0">
              <a:lnSpc>
                <a:spcPct val="130000"/>
              </a:lnSpc>
              <a:spcBef>
                <a:spcPts val="0"/>
              </a:spcBef>
              <a:spcAft>
                <a:spcPts val="0"/>
              </a:spcAft>
              <a:buClr>
                <a:srgbClr val="FFFFFF"/>
              </a:buClr>
              <a:buSzPts val="2400"/>
              <a:buFont typeface="Inknut Antiqua"/>
              <a:buChar char="•"/>
            </a:pPr>
            <a:r>
              <a:rPr lang="en-US" sz="2400" b="1">
                <a:solidFill>
                  <a:srgbClr val="FFFFFF"/>
                </a:solidFill>
                <a:latin typeface="Inknut Antiqua"/>
                <a:ea typeface="Inknut Antiqua"/>
                <a:cs typeface="Inknut Antiqua"/>
                <a:sym typeface="Inknut Antiqua"/>
              </a:rPr>
              <a:t>Campaign, nr.employed, euribor3m, age, job, education, day_of_week,previous</a:t>
            </a:r>
            <a:endParaRPr sz="2400" b="1">
              <a:solidFill>
                <a:srgbClr val="FFFFFF"/>
              </a:solidFill>
              <a:latin typeface="Inknut Antiqua"/>
              <a:ea typeface="Inknut Antiqua"/>
              <a:cs typeface="Inknut Antiqua"/>
              <a:sym typeface="Inknut Antiqua"/>
            </a:endParaRPr>
          </a:p>
        </p:txBody>
      </p:sp>
      <p:pic>
        <p:nvPicPr>
          <p:cNvPr id="252" name="Google Shape;252;p9"/>
          <p:cNvPicPr preferRelativeResize="0"/>
          <p:nvPr/>
        </p:nvPicPr>
        <p:blipFill rotWithShape="1">
          <a:blip r:embed="rId6">
            <a:alphaModFix/>
          </a:blip>
          <a:srcRect/>
          <a:stretch/>
        </p:blipFill>
        <p:spPr>
          <a:xfrm>
            <a:off x="9751970" y="2691545"/>
            <a:ext cx="2501475" cy="1926125"/>
          </a:xfrm>
          <a:prstGeom prst="rect">
            <a:avLst/>
          </a:prstGeom>
          <a:noFill/>
          <a:ln>
            <a:noFill/>
          </a:ln>
        </p:spPr>
      </p:pic>
      <p:pic>
        <p:nvPicPr>
          <p:cNvPr id="253" name="Google Shape;253;p9"/>
          <p:cNvPicPr preferRelativeResize="0"/>
          <p:nvPr/>
        </p:nvPicPr>
        <p:blipFill rotWithShape="1">
          <a:blip r:embed="rId7">
            <a:alphaModFix/>
          </a:blip>
          <a:srcRect/>
          <a:stretch/>
        </p:blipFill>
        <p:spPr>
          <a:xfrm>
            <a:off x="1028701" y="6660300"/>
            <a:ext cx="3267300" cy="1486625"/>
          </a:xfrm>
          <a:prstGeom prst="rect">
            <a:avLst/>
          </a:prstGeom>
          <a:noFill/>
          <a:ln>
            <a:noFill/>
          </a:ln>
        </p:spPr>
      </p:pic>
      <p:pic>
        <p:nvPicPr>
          <p:cNvPr id="254" name="Google Shape;254;p9"/>
          <p:cNvPicPr preferRelativeResize="0"/>
          <p:nvPr/>
        </p:nvPicPr>
        <p:blipFill rotWithShape="1">
          <a:blip r:embed="rId8">
            <a:alphaModFix/>
          </a:blip>
          <a:srcRect/>
          <a:stretch/>
        </p:blipFill>
        <p:spPr>
          <a:xfrm>
            <a:off x="5338455" y="7509971"/>
            <a:ext cx="2236125" cy="2169050"/>
          </a:xfrm>
          <a:prstGeom prst="rect">
            <a:avLst/>
          </a:prstGeom>
          <a:noFill/>
          <a:ln>
            <a:noFill/>
          </a:ln>
        </p:spPr>
      </p:pic>
      <p:pic>
        <p:nvPicPr>
          <p:cNvPr id="255" name="Google Shape;255;p9"/>
          <p:cNvPicPr preferRelativeResize="0"/>
          <p:nvPr/>
        </p:nvPicPr>
        <p:blipFill rotWithShape="1">
          <a:blip r:embed="rId9">
            <a:alphaModFix/>
          </a:blip>
          <a:srcRect/>
          <a:stretch/>
        </p:blipFill>
        <p:spPr>
          <a:xfrm>
            <a:off x="13766817" y="765434"/>
            <a:ext cx="1985711" cy="1926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48CD"/>
        </a:solidFill>
        <a:effectLst/>
      </p:bgPr>
    </p:bg>
    <p:spTree>
      <p:nvGrpSpPr>
        <p:cNvPr id="1" name="Shape 259"/>
        <p:cNvGrpSpPr/>
        <p:nvPr/>
      </p:nvGrpSpPr>
      <p:grpSpPr>
        <a:xfrm>
          <a:off x="0" y="0"/>
          <a:ext cx="0" cy="0"/>
          <a:chOff x="0" y="0"/>
          <a:chExt cx="0" cy="0"/>
        </a:xfrm>
      </p:grpSpPr>
      <p:sp>
        <p:nvSpPr>
          <p:cNvPr id="260" name="Google Shape;260;p10"/>
          <p:cNvSpPr txBox="1"/>
          <p:nvPr/>
        </p:nvSpPr>
        <p:spPr>
          <a:xfrm>
            <a:off x="14363777" y="705369"/>
            <a:ext cx="3072794" cy="320088"/>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1600" b="1" u="none">
                <a:solidFill>
                  <a:srgbClr val="0048CD"/>
                </a:solidFill>
                <a:latin typeface="Inknut Antiqua" panose="020B0604020202020204" charset="0"/>
                <a:ea typeface="Inknut Antiqua"/>
                <a:cs typeface="Inknut Antiqua" panose="020B0604020202020204" charset="0"/>
                <a:sym typeface="Inknut Antiqua"/>
              </a:rPr>
              <a:t>Frustrations</a:t>
            </a:r>
            <a:endParaRPr sz="1600" b="1">
              <a:latin typeface="Inknut Antiqua" panose="020B0604020202020204" charset="0"/>
              <a:cs typeface="Inknut Antiqua" panose="020B0604020202020204" charset="0"/>
            </a:endParaRPr>
          </a:p>
        </p:txBody>
      </p:sp>
      <p:sp>
        <p:nvSpPr>
          <p:cNvPr id="261" name="Google Shape;261;p10"/>
          <p:cNvSpPr txBox="1"/>
          <p:nvPr/>
        </p:nvSpPr>
        <p:spPr>
          <a:xfrm>
            <a:off x="14186506" y="7266200"/>
            <a:ext cx="3072794" cy="320088"/>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1600" b="1" u="none">
                <a:solidFill>
                  <a:srgbClr val="0048CD"/>
                </a:solidFill>
                <a:latin typeface="Inknut Antiqua" panose="020B0604020202020204" charset="0"/>
                <a:ea typeface="Inknut Antiqua"/>
                <a:cs typeface="Inknut Antiqua" panose="020B0604020202020204" charset="0"/>
                <a:sym typeface="Inknut Antiqua"/>
              </a:rPr>
              <a:t>Objections</a:t>
            </a:r>
            <a:endParaRPr sz="1600" b="1">
              <a:latin typeface="Inknut Antiqua" panose="020B0604020202020204" charset="0"/>
              <a:cs typeface="Inknut Antiqua" panose="020B0604020202020204" charset="0"/>
            </a:endParaRPr>
          </a:p>
        </p:txBody>
      </p:sp>
      <p:grpSp>
        <p:nvGrpSpPr>
          <p:cNvPr id="262" name="Google Shape;262;p10"/>
          <p:cNvGrpSpPr/>
          <p:nvPr/>
        </p:nvGrpSpPr>
        <p:grpSpPr>
          <a:xfrm>
            <a:off x="306400" y="2136025"/>
            <a:ext cx="17531136" cy="7830606"/>
            <a:chOff x="-4002223" y="2200964"/>
            <a:chExt cx="17531136" cy="7830606"/>
          </a:xfrm>
        </p:grpSpPr>
        <p:sp>
          <p:nvSpPr>
            <p:cNvPr id="263" name="Google Shape;263;p10"/>
            <p:cNvSpPr/>
            <p:nvPr/>
          </p:nvSpPr>
          <p:spPr>
            <a:xfrm>
              <a:off x="-4002223" y="2200964"/>
              <a:ext cx="4265611" cy="4747009"/>
            </a:xfrm>
            <a:custGeom>
              <a:avLst/>
              <a:gdLst/>
              <a:ahLst/>
              <a:cxnLst/>
              <a:rect l="l" t="t" r="r" b="b"/>
              <a:pathLst>
                <a:path w="2721283" h="3028395" extrusionOk="0">
                  <a:moveTo>
                    <a:pt x="2596823" y="3028395"/>
                  </a:moveTo>
                  <a:lnTo>
                    <a:pt x="124460" y="3028395"/>
                  </a:lnTo>
                  <a:cubicBezTo>
                    <a:pt x="55880" y="3028395"/>
                    <a:pt x="0" y="2972515"/>
                    <a:pt x="0" y="2903935"/>
                  </a:cubicBezTo>
                  <a:lnTo>
                    <a:pt x="0" y="124460"/>
                  </a:lnTo>
                  <a:cubicBezTo>
                    <a:pt x="0" y="55880"/>
                    <a:pt x="55880" y="0"/>
                    <a:pt x="124460" y="0"/>
                  </a:cubicBezTo>
                  <a:lnTo>
                    <a:pt x="2596823" y="0"/>
                  </a:lnTo>
                  <a:cubicBezTo>
                    <a:pt x="2665403" y="0"/>
                    <a:pt x="2721283" y="55880"/>
                    <a:pt x="2721283" y="124460"/>
                  </a:cubicBezTo>
                  <a:lnTo>
                    <a:pt x="2721283" y="2903935"/>
                  </a:lnTo>
                  <a:cubicBezTo>
                    <a:pt x="2721283" y="2972515"/>
                    <a:pt x="2665403" y="3028395"/>
                    <a:pt x="2596823" y="30283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b="1">
                <a:latin typeface="Inknut Antiqua" panose="020B0604020202020204" charset="0"/>
                <a:cs typeface="Inknut Antiqua" panose="020B0604020202020204" charset="0"/>
              </a:endParaRPr>
            </a:p>
          </p:txBody>
        </p:sp>
        <p:sp>
          <p:nvSpPr>
            <p:cNvPr id="264" name="Google Shape;264;p10"/>
            <p:cNvSpPr/>
            <p:nvPr/>
          </p:nvSpPr>
          <p:spPr>
            <a:xfrm>
              <a:off x="4858002" y="2200964"/>
              <a:ext cx="4265611" cy="5133130"/>
            </a:xfrm>
            <a:custGeom>
              <a:avLst/>
              <a:gdLst/>
              <a:ahLst/>
              <a:cxnLst/>
              <a:rect l="l" t="t" r="r" b="b"/>
              <a:pathLst>
                <a:path w="2721283" h="3028395" extrusionOk="0">
                  <a:moveTo>
                    <a:pt x="2596823" y="3028395"/>
                  </a:moveTo>
                  <a:lnTo>
                    <a:pt x="124460" y="3028395"/>
                  </a:lnTo>
                  <a:cubicBezTo>
                    <a:pt x="55880" y="3028395"/>
                    <a:pt x="0" y="2972515"/>
                    <a:pt x="0" y="2903935"/>
                  </a:cubicBezTo>
                  <a:lnTo>
                    <a:pt x="0" y="124460"/>
                  </a:lnTo>
                  <a:cubicBezTo>
                    <a:pt x="0" y="55880"/>
                    <a:pt x="55880" y="0"/>
                    <a:pt x="124460" y="0"/>
                  </a:cubicBezTo>
                  <a:lnTo>
                    <a:pt x="2596823" y="0"/>
                  </a:lnTo>
                  <a:cubicBezTo>
                    <a:pt x="2665403" y="0"/>
                    <a:pt x="2721283" y="55880"/>
                    <a:pt x="2721283" y="124460"/>
                  </a:cubicBezTo>
                  <a:lnTo>
                    <a:pt x="2721283" y="2903935"/>
                  </a:lnTo>
                  <a:cubicBezTo>
                    <a:pt x="2721283" y="2972515"/>
                    <a:pt x="2665403" y="3028395"/>
                    <a:pt x="2596823" y="30283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b="1">
                <a:latin typeface="Inknut Antiqua" panose="020B0604020202020204" charset="0"/>
                <a:cs typeface="Inknut Antiqua" panose="020B0604020202020204" charset="0"/>
              </a:endParaRPr>
            </a:p>
          </p:txBody>
        </p:sp>
        <p:sp>
          <p:nvSpPr>
            <p:cNvPr id="265" name="Google Shape;265;p10"/>
            <p:cNvSpPr/>
            <p:nvPr/>
          </p:nvSpPr>
          <p:spPr>
            <a:xfrm>
              <a:off x="452727" y="4807164"/>
              <a:ext cx="4265611" cy="5223981"/>
            </a:xfrm>
            <a:custGeom>
              <a:avLst/>
              <a:gdLst/>
              <a:ahLst/>
              <a:cxnLst/>
              <a:rect l="l" t="t" r="r" b="b"/>
              <a:pathLst>
                <a:path w="2721283" h="3028395" extrusionOk="0">
                  <a:moveTo>
                    <a:pt x="2596823" y="3028395"/>
                  </a:moveTo>
                  <a:lnTo>
                    <a:pt x="124460" y="3028395"/>
                  </a:lnTo>
                  <a:cubicBezTo>
                    <a:pt x="55880" y="3028395"/>
                    <a:pt x="0" y="2972515"/>
                    <a:pt x="0" y="2903935"/>
                  </a:cubicBezTo>
                  <a:lnTo>
                    <a:pt x="0" y="124460"/>
                  </a:lnTo>
                  <a:cubicBezTo>
                    <a:pt x="0" y="55880"/>
                    <a:pt x="55880" y="0"/>
                    <a:pt x="124460" y="0"/>
                  </a:cubicBezTo>
                  <a:lnTo>
                    <a:pt x="2596823" y="0"/>
                  </a:lnTo>
                  <a:cubicBezTo>
                    <a:pt x="2665403" y="0"/>
                    <a:pt x="2721283" y="55880"/>
                    <a:pt x="2721283" y="124460"/>
                  </a:cubicBezTo>
                  <a:lnTo>
                    <a:pt x="2721283" y="2903935"/>
                  </a:lnTo>
                  <a:cubicBezTo>
                    <a:pt x="2721283" y="2972515"/>
                    <a:pt x="2665403" y="3028395"/>
                    <a:pt x="2596823" y="30283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b="1">
                <a:latin typeface="Inknut Antiqua" panose="020B0604020202020204" charset="0"/>
                <a:cs typeface="Inknut Antiqua" panose="020B0604020202020204" charset="0"/>
              </a:endParaRPr>
            </a:p>
          </p:txBody>
        </p:sp>
        <p:sp>
          <p:nvSpPr>
            <p:cNvPr id="266" name="Google Shape;266;p10"/>
            <p:cNvSpPr/>
            <p:nvPr/>
          </p:nvSpPr>
          <p:spPr>
            <a:xfrm>
              <a:off x="9263302" y="4807589"/>
              <a:ext cx="4265611" cy="5223981"/>
            </a:xfrm>
            <a:custGeom>
              <a:avLst/>
              <a:gdLst/>
              <a:ahLst/>
              <a:cxnLst/>
              <a:rect l="l" t="t" r="r" b="b"/>
              <a:pathLst>
                <a:path w="2721283" h="3028395" extrusionOk="0">
                  <a:moveTo>
                    <a:pt x="2596823" y="3028395"/>
                  </a:moveTo>
                  <a:lnTo>
                    <a:pt x="124460" y="3028395"/>
                  </a:lnTo>
                  <a:cubicBezTo>
                    <a:pt x="55880" y="3028395"/>
                    <a:pt x="0" y="2972515"/>
                    <a:pt x="0" y="2903935"/>
                  </a:cubicBezTo>
                  <a:lnTo>
                    <a:pt x="0" y="124460"/>
                  </a:lnTo>
                  <a:cubicBezTo>
                    <a:pt x="0" y="55880"/>
                    <a:pt x="55880" y="0"/>
                    <a:pt x="124460" y="0"/>
                  </a:cubicBezTo>
                  <a:lnTo>
                    <a:pt x="2596823" y="0"/>
                  </a:lnTo>
                  <a:cubicBezTo>
                    <a:pt x="2665403" y="0"/>
                    <a:pt x="2721283" y="55880"/>
                    <a:pt x="2721283" y="124460"/>
                  </a:cubicBezTo>
                  <a:lnTo>
                    <a:pt x="2721283" y="2903935"/>
                  </a:lnTo>
                  <a:cubicBezTo>
                    <a:pt x="2721283" y="2972515"/>
                    <a:pt x="2665403" y="3028395"/>
                    <a:pt x="2596823" y="30283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b="1">
                <a:latin typeface="Inknut Antiqua" panose="020B0604020202020204" charset="0"/>
                <a:cs typeface="Inknut Antiqua" panose="020B0604020202020204" charset="0"/>
              </a:endParaRPr>
            </a:p>
          </p:txBody>
        </p:sp>
        <p:grpSp>
          <p:nvGrpSpPr>
            <p:cNvPr id="267" name="Google Shape;267;p10"/>
            <p:cNvGrpSpPr/>
            <p:nvPr/>
          </p:nvGrpSpPr>
          <p:grpSpPr>
            <a:xfrm>
              <a:off x="-3837079" y="2543264"/>
              <a:ext cx="3978905" cy="2382762"/>
              <a:chOff x="-12256833" y="2412425"/>
              <a:chExt cx="5305207" cy="3177013"/>
            </a:xfrm>
          </p:grpSpPr>
          <p:sp>
            <p:nvSpPr>
              <p:cNvPr id="268" name="Google Shape;268;p10"/>
              <p:cNvSpPr txBox="1"/>
              <p:nvPr/>
            </p:nvSpPr>
            <p:spPr>
              <a:xfrm>
                <a:off x="-12256826" y="3258459"/>
                <a:ext cx="5305200" cy="2330979"/>
              </a:xfrm>
              <a:prstGeom prst="rect">
                <a:avLst/>
              </a:prstGeom>
              <a:noFill/>
              <a:ln>
                <a:noFill/>
              </a:ln>
            </p:spPr>
            <p:txBody>
              <a:bodyPr spcFirstLastPara="1" wrap="square" lIns="0" tIns="0" rIns="0" bIns="0" anchor="t" anchorCtr="0">
                <a:spAutoFit/>
              </a:bodyPr>
              <a:lstStyle/>
              <a:p>
                <a:pPr marL="0" marR="0" lvl="0" indent="0" algn="l" rtl="0">
                  <a:lnSpc>
                    <a:spcPct val="142022"/>
                  </a:lnSpc>
                  <a:spcBef>
                    <a:spcPts val="0"/>
                  </a:spcBef>
                  <a:spcAft>
                    <a:spcPts val="0"/>
                  </a:spcAft>
                  <a:buNone/>
                </a:pPr>
                <a:r>
                  <a:rPr lang="en-US" sz="1600" b="1" dirty="0">
                    <a:latin typeface="Inknut Antiqua" panose="020B0604020202020204" charset="0"/>
                    <a:ea typeface="Inknut Antiqua"/>
                    <a:cs typeface="Inknut Antiqua" panose="020B0604020202020204" charset="0"/>
                    <a:sym typeface="Inknut Antiqua"/>
                  </a:rPr>
                  <a:t>Higher LIBOR = lower interest rate</a:t>
                </a:r>
                <a:endParaRPr sz="1600" b="1" dirty="0">
                  <a:latin typeface="Inknut Antiqua" panose="020B0604020202020204" charset="0"/>
                  <a:ea typeface="Inknut Antiqua"/>
                  <a:cs typeface="Inknut Antiqua" panose="020B0604020202020204" charset="0"/>
                  <a:sym typeface="Inknut Antiqua"/>
                </a:endParaRPr>
              </a:p>
              <a:p>
                <a:pPr marL="0" marR="0" lvl="0" indent="0" algn="l" rtl="0">
                  <a:lnSpc>
                    <a:spcPct val="142022"/>
                  </a:lnSpc>
                  <a:spcBef>
                    <a:spcPts val="0"/>
                  </a:spcBef>
                  <a:spcAft>
                    <a:spcPts val="0"/>
                  </a:spcAft>
                  <a:buNone/>
                </a:pPr>
                <a:endParaRPr sz="1600" b="1" dirty="0">
                  <a:latin typeface="Inknut Antiqua" panose="020B0604020202020204" charset="0"/>
                  <a:ea typeface="Inknut Antiqua"/>
                  <a:cs typeface="Inknut Antiqua" panose="020B0604020202020204" charset="0"/>
                  <a:sym typeface="Inknut Antiqua"/>
                </a:endParaRPr>
              </a:p>
              <a:p>
                <a:pPr marL="0" marR="0" lvl="0" indent="0" algn="l" rtl="0">
                  <a:lnSpc>
                    <a:spcPct val="142022"/>
                  </a:lnSpc>
                  <a:spcBef>
                    <a:spcPts val="0"/>
                  </a:spcBef>
                  <a:spcAft>
                    <a:spcPts val="0"/>
                  </a:spcAft>
                  <a:buNone/>
                </a:pPr>
                <a:r>
                  <a:rPr lang="en-US" sz="1600" b="1" dirty="0">
                    <a:latin typeface="Inknut Antiqua" panose="020B0604020202020204" charset="0"/>
                    <a:ea typeface="Inknut Antiqua"/>
                    <a:cs typeface="Inknut Antiqua" panose="020B0604020202020204" charset="0"/>
                    <a:sym typeface="Inknut Antiqua"/>
                  </a:rPr>
                  <a:t>Lower LIBOR = higher interest rate</a:t>
                </a:r>
                <a:endParaRPr sz="1600" b="1" dirty="0">
                  <a:latin typeface="Inknut Antiqua" panose="020B0604020202020204" charset="0"/>
                  <a:ea typeface="Inknut Antiqua"/>
                  <a:cs typeface="Inknut Antiqua" panose="020B0604020202020204" charset="0"/>
                  <a:sym typeface="Inknut Antiqua"/>
                </a:endParaRPr>
              </a:p>
            </p:txBody>
          </p:sp>
          <p:sp>
            <p:nvSpPr>
              <p:cNvPr id="269" name="Google Shape;269;p10"/>
              <p:cNvSpPr txBox="1"/>
              <p:nvPr/>
            </p:nvSpPr>
            <p:spPr>
              <a:xfrm>
                <a:off x="-12256833" y="2412425"/>
                <a:ext cx="4097100" cy="53348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000" b="1" dirty="0">
                    <a:solidFill>
                      <a:srgbClr val="0048CD"/>
                    </a:solidFill>
                    <a:latin typeface="Inknut Antiqua" panose="020B0604020202020204" charset="0"/>
                    <a:ea typeface="Inknut Antiqua"/>
                    <a:cs typeface="Inknut Antiqua" panose="020B0604020202020204" charset="0"/>
                    <a:sym typeface="Inknut Antiqua"/>
                  </a:rPr>
                  <a:t>euribor3m</a:t>
                </a:r>
                <a:endParaRPr sz="1600" b="1" dirty="0">
                  <a:solidFill>
                    <a:srgbClr val="3C78D8"/>
                  </a:solidFill>
                  <a:latin typeface="Inknut Antiqua" panose="020B0604020202020204" charset="0"/>
                  <a:ea typeface="Inknut Antiqua"/>
                  <a:cs typeface="Inknut Antiqua" panose="020B0604020202020204" charset="0"/>
                  <a:sym typeface="Inknut Antiqua"/>
                </a:endParaRPr>
              </a:p>
            </p:txBody>
          </p:sp>
        </p:grpSp>
        <p:grpSp>
          <p:nvGrpSpPr>
            <p:cNvPr id="270" name="Google Shape;270;p10"/>
            <p:cNvGrpSpPr/>
            <p:nvPr/>
          </p:nvGrpSpPr>
          <p:grpSpPr>
            <a:xfrm>
              <a:off x="704301" y="5016064"/>
              <a:ext cx="3762451" cy="2284236"/>
              <a:chOff x="-6201659" y="-954575"/>
              <a:chExt cx="5016600" cy="3045649"/>
            </a:xfrm>
          </p:grpSpPr>
          <p:sp>
            <p:nvSpPr>
              <p:cNvPr id="271" name="Google Shape;271;p10"/>
              <p:cNvSpPr txBox="1"/>
              <p:nvPr/>
            </p:nvSpPr>
            <p:spPr>
              <a:xfrm>
                <a:off x="-6201659" y="-239908"/>
                <a:ext cx="5016600" cy="2330982"/>
              </a:xfrm>
              <a:prstGeom prst="rect">
                <a:avLst/>
              </a:prstGeom>
              <a:noFill/>
              <a:ln>
                <a:noFill/>
              </a:ln>
            </p:spPr>
            <p:txBody>
              <a:bodyPr spcFirstLastPara="1" wrap="square" lIns="0" tIns="0" rIns="0" bIns="0" anchor="t" anchorCtr="0">
                <a:spAutoFit/>
              </a:bodyPr>
              <a:lstStyle/>
              <a:p>
                <a:pPr marL="0" marR="0" lvl="0" indent="0" algn="l" rtl="0">
                  <a:lnSpc>
                    <a:spcPct val="142022"/>
                  </a:lnSpc>
                  <a:spcBef>
                    <a:spcPts val="0"/>
                  </a:spcBef>
                  <a:spcAft>
                    <a:spcPts val="0"/>
                  </a:spcAft>
                  <a:buNone/>
                </a:pPr>
                <a:r>
                  <a:rPr lang="en-US" sz="1600" b="1">
                    <a:latin typeface="Inknut Antiqua" panose="020B0604020202020204" charset="0"/>
                    <a:cs typeface="Inknut Antiqua" panose="020B0604020202020204" charset="0"/>
                  </a:rPr>
                  <a:t>Longer Call = Higher Customer Acquisition Rate </a:t>
                </a:r>
                <a:endParaRPr sz="1600" b="1">
                  <a:latin typeface="Inknut Antiqua" panose="020B0604020202020204" charset="0"/>
                  <a:cs typeface="Inknut Antiqua" panose="020B0604020202020204" charset="0"/>
                </a:endParaRPr>
              </a:p>
              <a:p>
                <a:pPr marL="0" marR="0" lvl="0" indent="0" algn="l" rtl="0">
                  <a:lnSpc>
                    <a:spcPct val="142022"/>
                  </a:lnSpc>
                  <a:spcBef>
                    <a:spcPts val="0"/>
                  </a:spcBef>
                  <a:spcAft>
                    <a:spcPts val="0"/>
                  </a:spcAft>
                  <a:buNone/>
                </a:pPr>
                <a:r>
                  <a:rPr lang="en-US" sz="1600" b="1">
                    <a:latin typeface="Inknut Antiqua" panose="020B0604020202020204" charset="0"/>
                    <a:cs typeface="Inknut Antiqua" panose="020B0604020202020204" charset="0"/>
                  </a:rPr>
                  <a:t>Shorter Call = Lower Customer Acquisition Rate</a:t>
                </a:r>
                <a:endParaRPr sz="1600" b="1">
                  <a:latin typeface="Inknut Antiqua" panose="020B0604020202020204" charset="0"/>
                  <a:cs typeface="Inknut Antiqua" panose="020B0604020202020204" charset="0"/>
                </a:endParaRPr>
              </a:p>
              <a:p>
                <a:pPr marL="0" marR="0" lvl="0" indent="0" algn="l" rtl="0">
                  <a:lnSpc>
                    <a:spcPct val="142022"/>
                  </a:lnSpc>
                  <a:spcBef>
                    <a:spcPts val="0"/>
                  </a:spcBef>
                  <a:spcAft>
                    <a:spcPts val="0"/>
                  </a:spcAft>
                  <a:buNone/>
                </a:pPr>
                <a:r>
                  <a:rPr lang="en-US" sz="1600" b="1">
                    <a:latin typeface="Inknut Antiqua" panose="020B0604020202020204" charset="0"/>
                    <a:cs typeface="Inknut Antiqua" panose="020B0604020202020204" charset="0"/>
                  </a:rPr>
                  <a:t> </a:t>
                </a:r>
                <a:endParaRPr sz="1600" b="1">
                  <a:latin typeface="Inknut Antiqua" panose="020B0604020202020204" charset="0"/>
                  <a:cs typeface="Inknut Antiqua" panose="020B0604020202020204" charset="0"/>
                </a:endParaRPr>
              </a:p>
            </p:txBody>
          </p:sp>
          <p:sp>
            <p:nvSpPr>
              <p:cNvPr id="272" name="Google Shape;272;p10"/>
              <p:cNvSpPr txBox="1"/>
              <p:nvPr/>
            </p:nvSpPr>
            <p:spPr>
              <a:xfrm>
                <a:off x="-6167583" y="-954575"/>
                <a:ext cx="4097100" cy="53348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000" b="1" dirty="0">
                    <a:solidFill>
                      <a:srgbClr val="0048CD"/>
                    </a:solidFill>
                    <a:latin typeface="Inknut Antiqua" panose="020B0604020202020204" charset="0"/>
                    <a:ea typeface="Inknut Antiqua"/>
                    <a:cs typeface="Inknut Antiqua" panose="020B0604020202020204" charset="0"/>
                    <a:sym typeface="Inknut Antiqua"/>
                  </a:rPr>
                  <a:t>Duration</a:t>
                </a:r>
                <a:endParaRPr sz="2000" b="1" dirty="0">
                  <a:latin typeface="Inknut Antiqua" panose="020B0604020202020204" charset="0"/>
                  <a:cs typeface="Inknut Antiqua" panose="020B0604020202020204" charset="0"/>
                </a:endParaRPr>
              </a:p>
            </p:txBody>
          </p:sp>
        </p:grpSp>
      </p:grpSp>
      <p:sp>
        <p:nvSpPr>
          <p:cNvPr id="273" name="Google Shape;273;p10"/>
          <p:cNvSpPr txBox="1"/>
          <p:nvPr/>
        </p:nvSpPr>
        <p:spPr>
          <a:xfrm>
            <a:off x="429400" y="379175"/>
            <a:ext cx="17858700" cy="2462213"/>
          </a:xfrm>
          <a:prstGeom prst="rect">
            <a:avLst/>
          </a:prstGeom>
          <a:noFill/>
          <a:ln>
            <a:noFill/>
          </a:ln>
        </p:spPr>
        <p:txBody>
          <a:bodyPr spcFirstLastPara="1" wrap="square" lIns="0" tIns="0" rIns="0" bIns="0" anchor="t" anchorCtr="0">
            <a:spAutoFit/>
          </a:bodyPr>
          <a:lstStyle/>
          <a:p>
            <a:pPr marL="0" lvl="0" indent="0" algn="l" rtl="0">
              <a:lnSpc>
                <a:spcPct val="140000"/>
              </a:lnSpc>
              <a:spcBef>
                <a:spcPts val="2400"/>
              </a:spcBef>
              <a:spcAft>
                <a:spcPts val="0"/>
              </a:spcAft>
              <a:buClr>
                <a:schemeClr val="dk1"/>
              </a:buClr>
              <a:buSzPts val="1100"/>
              <a:buFont typeface="Arial"/>
              <a:buNone/>
            </a:pPr>
            <a:r>
              <a:rPr lang="en-US" sz="5400" b="1" dirty="0">
                <a:solidFill>
                  <a:srgbClr val="FFFFFF"/>
                </a:solidFill>
                <a:latin typeface="Inknut Antiqua" panose="020B0604020202020204" charset="0"/>
                <a:ea typeface="Inknut Antiqua"/>
                <a:cs typeface="Inknut Antiqua" panose="020B0604020202020204" charset="0"/>
                <a:sym typeface="Inknut Antiqua"/>
              </a:rPr>
              <a:t>Solutions for the Next Marketing Campaign</a:t>
            </a:r>
            <a:endParaRPr sz="5400" b="1" dirty="0">
              <a:solidFill>
                <a:srgbClr val="FFFFFF"/>
              </a:solidFill>
              <a:latin typeface="Inknut Antiqua" panose="020B0604020202020204" charset="0"/>
              <a:ea typeface="Inknut Antiqua"/>
              <a:cs typeface="Inknut Antiqua" panose="020B0604020202020204" charset="0"/>
              <a:sym typeface="Inknut Antiqua"/>
            </a:endParaRPr>
          </a:p>
          <a:p>
            <a:pPr marL="0" marR="0" lvl="0" indent="0" algn="l" rtl="0">
              <a:lnSpc>
                <a:spcPct val="110000"/>
              </a:lnSpc>
              <a:spcBef>
                <a:spcPts val="600"/>
              </a:spcBef>
              <a:spcAft>
                <a:spcPts val="0"/>
              </a:spcAft>
              <a:buNone/>
            </a:pPr>
            <a:endParaRPr sz="5400" b="1" dirty="0">
              <a:solidFill>
                <a:schemeClr val="lt1"/>
              </a:solidFill>
              <a:latin typeface="Inknut Antiqua" panose="020B0604020202020204" charset="0"/>
              <a:ea typeface="Inknut Antiqua"/>
              <a:cs typeface="Inknut Antiqua" panose="020B0604020202020204" charset="0"/>
              <a:sym typeface="Inknut Antiqua"/>
            </a:endParaRPr>
          </a:p>
        </p:txBody>
      </p:sp>
      <p:grpSp>
        <p:nvGrpSpPr>
          <p:cNvPr id="274" name="Google Shape;274;p10"/>
          <p:cNvGrpSpPr/>
          <p:nvPr/>
        </p:nvGrpSpPr>
        <p:grpSpPr>
          <a:xfrm>
            <a:off x="4995100" y="7097700"/>
            <a:ext cx="3762450" cy="2271875"/>
            <a:chOff x="-6201659" y="-954575"/>
            <a:chExt cx="5016600" cy="3029167"/>
          </a:xfrm>
        </p:grpSpPr>
        <p:sp>
          <p:nvSpPr>
            <p:cNvPr id="275" name="Google Shape;275;p10"/>
            <p:cNvSpPr txBox="1"/>
            <p:nvPr/>
          </p:nvSpPr>
          <p:spPr>
            <a:xfrm>
              <a:off x="-6201659" y="-239908"/>
              <a:ext cx="5016600" cy="2314500"/>
            </a:xfrm>
            <a:prstGeom prst="rect">
              <a:avLst/>
            </a:prstGeom>
            <a:noFill/>
            <a:ln>
              <a:noFill/>
            </a:ln>
          </p:spPr>
          <p:txBody>
            <a:bodyPr spcFirstLastPara="1" wrap="square" lIns="0" tIns="0" rIns="0" bIns="0" anchor="t" anchorCtr="0">
              <a:noAutofit/>
            </a:bodyPr>
            <a:lstStyle/>
            <a:p>
              <a:pPr marL="0" marR="0" lvl="0" indent="0" algn="l" rtl="0">
                <a:lnSpc>
                  <a:spcPct val="142022"/>
                </a:lnSpc>
                <a:spcBef>
                  <a:spcPts val="0"/>
                </a:spcBef>
                <a:spcAft>
                  <a:spcPts val="0"/>
                </a:spcAft>
                <a:buNone/>
              </a:pPr>
              <a:r>
                <a:rPr lang="en-US" sz="1600" b="1">
                  <a:latin typeface="Inknut Antiqua" panose="020B0604020202020204" charset="0"/>
                  <a:cs typeface="Inknut Antiqua" panose="020B0604020202020204" charset="0"/>
                </a:rPr>
                <a:t>Threshold needs to be decided for no of calls to a client . As higher the number of calls happen more likely is customer will reject</a:t>
              </a:r>
              <a:endParaRPr sz="1600" b="1">
                <a:latin typeface="Inknut Antiqua" panose="020B0604020202020204" charset="0"/>
                <a:cs typeface="Inknut Antiqua" panose="020B0604020202020204" charset="0"/>
              </a:endParaRPr>
            </a:p>
            <a:p>
              <a:pPr marL="0" marR="0" lvl="0" indent="0" algn="l" rtl="0">
                <a:lnSpc>
                  <a:spcPct val="142022"/>
                </a:lnSpc>
                <a:spcBef>
                  <a:spcPts val="0"/>
                </a:spcBef>
                <a:spcAft>
                  <a:spcPts val="0"/>
                </a:spcAft>
                <a:buNone/>
              </a:pPr>
              <a:r>
                <a:rPr lang="en-US" sz="1600" b="1">
                  <a:latin typeface="Inknut Antiqua" panose="020B0604020202020204" charset="0"/>
                  <a:cs typeface="Inknut Antiqua" panose="020B0604020202020204" charset="0"/>
                </a:rPr>
                <a:t> </a:t>
              </a:r>
              <a:endParaRPr sz="1600" b="1">
                <a:latin typeface="Inknut Antiqua" panose="020B0604020202020204" charset="0"/>
                <a:cs typeface="Inknut Antiqua" panose="020B0604020202020204" charset="0"/>
              </a:endParaRPr>
            </a:p>
          </p:txBody>
        </p:sp>
        <p:sp>
          <p:nvSpPr>
            <p:cNvPr id="276" name="Google Shape;276;p10"/>
            <p:cNvSpPr txBox="1"/>
            <p:nvPr/>
          </p:nvSpPr>
          <p:spPr>
            <a:xfrm>
              <a:off x="-6167583" y="-954575"/>
              <a:ext cx="4097100" cy="5130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2000" b="1" dirty="0">
                  <a:solidFill>
                    <a:srgbClr val="0048CD"/>
                  </a:solidFill>
                  <a:latin typeface="Inknut Antiqua" panose="020B0604020202020204" charset="0"/>
                  <a:ea typeface="Inknut Antiqua"/>
                  <a:cs typeface="Inknut Antiqua" panose="020B0604020202020204" charset="0"/>
                  <a:sym typeface="Inknut Antiqua"/>
                </a:rPr>
                <a:t>Campaign</a:t>
              </a:r>
              <a:endParaRPr sz="1600" b="1" dirty="0">
                <a:latin typeface="Inknut Antiqua" panose="020B0604020202020204" charset="0"/>
                <a:cs typeface="Inknut Antiqua" panose="020B0604020202020204" charset="0"/>
              </a:endParaRPr>
            </a:p>
          </p:txBody>
        </p:sp>
      </p:grpSp>
      <p:sp>
        <p:nvSpPr>
          <p:cNvPr id="277" name="Google Shape;277;p10"/>
          <p:cNvSpPr txBox="1"/>
          <p:nvPr/>
        </p:nvSpPr>
        <p:spPr>
          <a:xfrm>
            <a:off x="429400" y="4900861"/>
            <a:ext cx="3072900" cy="3849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2000" b="1" dirty="0" err="1">
                <a:solidFill>
                  <a:srgbClr val="0048CD"/>
                </a:solidFill>
                <a:latin typeface="Inknut Antiqua" panose="020B0604020202020204" charset="0"/>
                <a:ea typeface="Inknut Antiqua"/>
                <a:cs typeface="Inknut Antiqua" panose="020B0604020202020204" charset="0"/>
                <a:sym typeface="Inknut Antiqua"/>
              </a:rPr>
              <a:t>nr.employed</a:t>
            </a:r>
            <a:endParaRPr sz="2000" b="1" dirty="0">
              <a:solidFill>
                <a:srgbClr val="0048CD"/>
              </a:solidFill>
              <a:latin typeface="Inknut Antiqua" panose="020B0604020202020204" charset="0"/>
              <a:ea typeface="Inknut Antiqua"/>
              <a:cs typeface="Inknut Antiqua" panose="020B0604020202020204" charset="0"/>
              <a:sym typeface="Inknut Antiqua"/>
            </a:endParaRPr>
          </a:p>
          <a:p>
            <a:pPr marL="0" marR="0" lvl="0" indent="0" algn="l" rtl="0">
              <a:lnSpc>
                <a:spcPct val="130000"/>
              </a:lnSpc>
              <a:spcBef>
                <a:spcPts val="0"/>
              </a:spcBef>
              <a:spcAft>
                <a:spcPts val="0"/>
              </a:spcAft>
              <a:buNone/>
            </a:pPr>
            <a:endParaRPr sz="2000" b="1" dirty="0">
              <a:solidFill>
                <a:srgbClr val="0048CD"/>
              </a:solidFill>
              <a:latin typeface="Inknut Antiqua" panose="020B0604020202020204" charset="0"/>
              <a:ea typeface="Inknut Antiqua"/>
              <a:cs typeface="Inknut Antiqua" panose="020B0604020202020204" charset="0"/>
              <a:sym typeface="Inknut Antiqua"/>
            </a:endParaRPr>
          </a:p>
        </p:txBody>
      </p:sp>
      <p:sp>
        <p:nvSpPr>
          <p:cNvPr id="278" name="Google Shape;278;p10"/>
          <p:cNvSpPr txBox="1"/>
          <p:nvPr/>
        </p:nvSpPr>
        <p:spPr>
          <a:xfrm>
            <a:off x="429400" y="5423800"/>
            <a:ext cx="3978900" cy="1307400"/>
          </a:xfrm>
          <a:prstGeom prst="rect">
            <a:avLst/>
          </a:prstGeom>
          <a:noFill/>
          <a:ln>
            <a:noFill/>
          </a:ln>
        </p:spPr>
        <p:txBody>
          <a:bodyPr spcFirstLastPara="1" wrap="square" lIns="0" tIns="0" rIns="0" bIns="0" anchor="t" anchorCtr="0">
            <a:noAutofit/>
          </a:bodyPr>
          <a:lstStyle/>
          <a:p>
            <a:pPr marL="0" marR="0" lvl="0" indent="0" algn="l" rtl="0">
              <a:lnSpc>
                <a:spcPct val="142022"/>
              </a:lnSpc>
              <a:spcBef>
                <a:spcPts val="0"/>
              </a:spcBef>
              <a:spcAft>
                <a:spcPts val="0"/>
              </a:spcAft>
              <a:buNone/>
            </a:pPr>
            <a:r>
              <a:rPr lang="en-US" sz="1600" b="1" dirty="0">
                <a:latin typeface="Inknut Antiqua" panose="020B0604020202020204" charset="0"/>
                <a:ea typeface="Inknut Antiqua"/>
                <a:cs typeface="Inknut Antiqua" panose="020B0604020202020204" charset="0"/>
                <a:sym typeface="Inknut Antiqua"/>
              </a:rPr>
              <a:t>Higher No of employees = Higher Trust in Bank</a:t>
            </a:r>
            <a:endParaRPr sz="1600" b="1" dirty="0">
              <a:latin typeface="Inknut Antiqua" panose="020B0604020202020204" charset="0"/>
              <a:ea typeface="Inknut Antiqua"/>
              <a:cs typeface="Inknut Antiqua" panose="020B0604020202020204" charset="0"/>
              <a:sym typeface="Inknut Antiqua"/>
            </a:endParaRPr>
          </a:p>
        </p:txBody>
      </p:sp>
      <p:sp>
        <p:nvSpPr>
          <p:cNvPr id="279" name="Google Shape;279;p10"/>
          <p:cNvSpPr txBox="1"/>
          <p:nvPr/>
        </p:nvSpPr>
        <p:spPr>
          <a:xfrm>
            <a:off x="9263719" y="2347374"/>
            <a:ext cx="3072900" cy="3849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2000" b="1" dirty="0">
                <a:solidFill>
                  <a:srgbClr val="0048CD"/>
                </a:solidFill>
                <a:latin typeface="Inknut Antiqua" panose="020B0604020202020204" charset="0"/>
                <a:ea typeface="Inknut Antiqua"/>
                <a:cs typeface="Inknut Antiqua" panose="020B0604020202020204" charset="0"/>
                <a:sym typeface="Inknut Antiqua"/>
              </a:rPr>
              <a:t>Age</a:t>
            </a:r>
            <a:endParaRPr sz="2000" b="1" dirty="0">
              <a:solidFill>
                <a:srgbClr val="0048CD"/>
              </a:solidFill>
              <a:latin typeface="Inknut Antiqua" panose="020B0604020202020204" charset="0"/>
              <a:ea typeface="Inknut Antiqua"/>
              <a:cs typeface="Inknut Antiqua" panose="020B0604020202020204" charset="0"/>
              <a:sym typeface="Inknut Antiqua"/>
            </a:endParaRPr>
          </a:p>
          <a:p>
            <a:pPr marL="0" marR="0" lvl="0" indent="0" algn="l" rtl="0">
              <a:lnSpc>
                <a:spcPct val="130000"/>
              </a:lnSpc>
              <a:spcBef>
                <a:spcPts val="0"/>
              </a:spcBef>
              <a:spcAft>
                <a:spcPts val="0"/>
              </a:spcAft>
              <a:buNone/>
            </a:pPr>
            <a:endParaRPr sz="2000" b="1" dirty="0">
              <a:solidFill>
                <a:srgbClr val="0048CD"/>
              </a:solidFill>
              <a:latin typeface="Inknut Antiqua" panose="020B0604020202020204" charset="0"/>
              <a:ea typeface="Inknut Antiqua"/>
              <a:cs typeface="Inknut Antiqua" panose="020B0604020202020204" charset="0"/>
              <a:sym typeface="Inknut Antiqua"/>
            </a:endParaRPr>
          </a:p>
        </p:txBody>
      </p:sp>
      <p:sp>
        <p:nvSpPr>
          <p:cNvPr id="280" name="Google Shape;280;p10"/>
          <p:cNvSpPr txBox="1"/>
          <p:nvPr/>
        </p:nvSpPr>
        <p:spPr>
          <a:xfrm>
            <a:off x="9263725" y="2979475"/>
            <a:ext cx="3978900" cy="1307400"/>
          </a:xfrm>
          <a:prstGeom prst="rect">
            <a:avLst/>
          </a:prstGeom>
          <a:noFill/>
          <a:ln>
            <a:noFill/>
          </a:ln>
        </p:spPr>
        <p:txBody>
          <a:bodyPr spcFirstLastPara="1" wrap="square" lIns="0" tIns="0" rIns="0" bIns="0" anchor="t" anchorCtr="0">
            <a:noAutofit/>
          </a:bodyPr>
          <a:lstStyle/>
          <a:p>
            <a:pPr marL="0" marR="0" lvl="0" indent="0" algn="l" rtl="0">
              <a:lnSpc>
                <a:spcPct val="142022"/>
              </a:lnSpc>
              <a:spcBef>
                <a:spcPts val="0"/>
              </a:spcBef>
              <a:spcAft>
                <a:spcPts val="0"/>
              </a:spcAft>
              <a:buNone/>
            </a:pPr>
            <a:r>
              <a:rPr lang="en-US" sz="1600" b="1">
                <a:latin typeface="Inknut Antiqua" panose="020B0604020202020204" charset="0"/>
                <a:ea typeface="Inknut Antiqua"/>
                <a:cs typeface="Inknut Antiqua" panose="020B0604020202020204" charset="0"/>
                <a:sym typeface="Inknut Antiqua"/>
              </a:rPr>
              <a:t>Targeting customer with 20s or younger and 60s older</a:t>
            </a:r>
            <a:endParaRPr sz="1600" b="1">
              <a:latin typeface="Inknut Antiqua" panose="020B0604020202020204" charset="0"/>
              <a:ea typeface="Inknut Antiqua"/>
              <a:cs typeface="Inknut Antiqua" panose="020B0604020202020204" charset="0"/>
              <a:sym typeface="Inknut Antiqua"/>
            </a:endParaRPr>
          </a:p>
          <a:p>
            <a:pPr marL="457200" marR="0" lvl="0" indent="-349250" algn="l" rtl="0">
              <a:lnSpc>
                <a:spcPct val="142022"/>
              </a:lnSpc>
              <a:spcBef>
                <a:spcPts val="0"/>
              </a:spcBef>
              <a:spcAft>
                <a:spcPts val="0"/>
              </a:spcAft>
              <a:buSzPts val="1900"/>
              <a:buFont typeface="Inknut Antiqua"/>
              <a:buChar char="-"/>
            </a:pPr>
            <a:r>
              <a:rPr lang="en-US" sz="1600" b="1">
                <a:latin typeface="Inknut Antiqua" panose="020B0604020202020204" charset="0"/>
                <a:ea typeface="Inknut Antiqua"/>
                <a:cs typeface="Inknut Antiqua" panose="020B0604020202020204" charset="0"/>
                <a:sym typeface="Inknut Antiqua"/>
              </a:rPr>
              <a:t>younger having 60% chance</a:t>
            </a:r>
            <a:endParaRPr sz="1600" b="1">
              <a:latin typeface="Inknut Antiqua" panose="020B0604020202020204" charset="0"/>
              <a:ea typeface="Inknut Antiqua"/>
              <a:cs typeface="Inknut Antiqua" panose="020B0604020202020204" charset="0"/>
              <a:sym typeface="Inknut Antiqua"/>
            </a:endParaRPr>
          </a:p>
          <a:p>
            <a:pPr marL="457200" marR="0" lvl="0" indent="-349250" algn="l" rtl="0">
              <a:lnSpc>
                <a:spcPct val="142022"/>
              </a:lnSpc>
              <a:spcBef>
                <a:spcPts val="0"/>
              </a:spcBef>
              <a:spcAft>
                <a:spcPts val="0"/>
              </a:spcAft>
              <a:buSzPts val="1900"/>
              <a:buFont typeface="Inknut Antiqua"/>
              <a:buChar char="-"/>
            </a:pPr>
            <a:r>
              <a:rPr lang="en-US" sz="1600" b="1">
                <a:latin typeface="Inknut Antiqua" panose="020B0604020202020204" charset="0"/>
                <a:ea typeface="Inknut Antiqua"/>
                <a:cs typeface="Inknut Antiqua" panose="020B0604020202020204" charset="0"/>
                <a:sym typeface="Inknut Antiqua"/>
              </a:rPr>
              <a:t>eldest having 76% chance</a:t>
            </a:r>
            <a:endParaRPr sz="1600" b="1">
              <a:latin typeface="Inknut Antiqua" panose="020B0604020202020204" charset="0"/>
              <a:ea typeface="Inknut Antiqua"/>
              <a:cs typeface="Inknut Antiqua" panose="020B0604020202020204" charset="0"/>
              <a:sym typeface="Inknut Antiqua"/>
            </a:endParaRPr>
          </a:p>
        </p:txBody>
      </p:sp>
      <p:sp>
        <p:nvSpPr>
          <p:cNvPr id="281" name="Google Shape;281;p10"/>
          <p:cNvSpPr txBox="1"/>
          <p:nvPr/>
        </p:nvSpPr>
        <p:spPr>
          <a:xfrm>
            <a:off x="9263719" y="4825900"/>
            <a:ext cx="3072900" cy="3849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2000" b="1" dirty="0">
                <a:solidFill>
                  <a:srgbClr val="0048CD"/>
                </a:solidFill>
                <a:latin typeface="Inknut Antiqua" panose="020B0604020202020204" charset="0"/>
                <a:ea typeface="Inknut Antiqua"/>
                <a:cs typeface="Inknut Antiqua" panose="020B0604020202020204" charset="0"/>
                <a:sym typeface="Inknut Antiqua"/>
              </a:rPr>
              <a:t>Job</a:t>
            </a:r>
            <a:endParaRPr sz="2000" b="1" dirty="0">
              <a:solidFill>
                <a:srgbClr val="0048CD"/>
              </a:solidFill>
              <a:latin typeface="Inknut Antiqua" panose="020B0604020202020204" charset="0"/>
              <a:ea typeface="Inknut Antiqua"/>
              <a:cs typeface="Inknut Antiqua" panose="020B0604020202020204" charset="0"/>
              <a:sym typeface="Inknut Antiqua"/>
            </a:endParaRPr>
          </a:p>
          <a:p>
            <a:pPr marL="0" marR="0" lvl="0" indent="0" algn="l" rtl="0">
              <a:lnSpc>
                <a:spcPct val="130000"/>
              </a:lnSpc>
              <a:spcBef>
                <a:spcPts val="0"/>
              </a:spcBef>
              <a:spcAft>
                <a:spcPts val="0"/>
              </a:spcAft>
              <a:buNone/>
            </a:pPr>
            <a:endParaRPr sz="2000" b="1" dirty="0">
              <a:solidFill>
                <a:srgbClr val="0048CD"/>
              </a:solidFill>
              <a:latin typeface="Inknut Antiqua" panose="020B0604020202020204" charset="0"/>
              <a:ea typeface="Inknut Antiqua"/>
              <a:cs typeface="Inknut Antiqua" panose="020B0604020202020204" charset="0"/>
              <a:sym typeface="Inknut Antiqua"/>
            </a:endParaRPr>
          </a:p>
          <a:p>
            <a:pPr marL="0" marR="0" lvl="0" indent="0" algn="l" rtl="0">
              <a:lnSpc>
                <a:spcPct val="130000"/>
              </a:lnSpc>
              <a:spcBef>
                <a:spcPts val="0"/>
              </a:spcBef>
              <a:spcAft>
                <a:spcPts val="0"/>
              </a:spcAft>
              <a:buNone/>
            </a:pPr>
            <a:endParaRPr sz="2000" b="1" dirty="0">
              <a:solidFill>
                <a:srgbClr val="0048CD"/>
              </a:solidFill>
              <a:latin typeface="Inknut Antiqua" panose="020B0604020202020204" charset="0"/>
              <a:ea typeface="Inknut Antiqua"/>
              <a:cs typeface="Inknut Antiqua" panose="020B0604020202020204" charset="0"/>
              <a:sym typeface="Inknut Antiqua"/>
            </a:endParaRPr>
          </a:p>
        </p:txBody>
      </p:sp>
      <p:sp>
        <p:nvSpPr>
          <p:cNvPr id="282" name="Google Shape;282;p10"/>
          <p:cNvSpPr txBox="1"/>
          <p:nvPr/>
        </p:nvSpPr>
        <p:spPr>
          <a:xfrm>
            <a:off x="9263725" y="5713675"/>
            <a:ext cx="3978900" cy="1307400"/>
          </a:xfrm>
          <a:prstGeom prst="rect">
            <a:avLst/>
          </a:prstGeom>
          <a:noFill/>
          <a:ln>
            <a:noFill/>
          </a:ln>
        </p:spPr>
        <p:txBody>
          <a:bodyPr spcFirstLastPara="1" wrap="square" lIns="0" tIns="0" rIns="0" bIns="0" anchor="t" anchorCtr="0">
            <a:noAutofit/>
          </a:bodyPr>
          <a:lstStyle/>
          <a:p>
            <a:pPr marL="0" marR="0" lvl="0" indent="0" algn="l" rtl="0">
              <a:lnSpc>
                <a:spcPct val="142022"/>
              </a:lnSpc>
              <a:spcBef>
                <a:spcPts val="0"/>
              </a:spcBef>
              <a:spcAft>
                <a:spcPts val="0"/>
              </a:spcAft>
              <a:buNone/>
            </a:pPr>
            <a:r>
              <a:rPr lang="en-US" sz="1600" b="1" dirty="0">
                <a:latin typeface="Inknut Antiqua" panose="020B0604020202020204" charset="0"/>
                <a:ea typeface="Inknut Antiqua"/>
                <a:cs typeface="Inknut Antiqua" panose="020B0604020202020204" charset="0"/>
                <a:sym typeface="Inknut Antiqua"/>
              </a:rPr>
              <a:t>Targeting Students and retired professional gives a higher chance of conversion</a:t>
            </a:r>
            <a:endParaRPr sz="1600" b="1" dirty="0">
              <a:latin typeface="Inknut Antiqua" panose="020B0604020202020204" charset="0"/>
              <a:ea typeface="Inknut Antiqua"/>
              <a:cs typeface="Inknut Antiqua" panose="020B0604020202020204" charset="0"/>
              <a:sym typeface="Inknut Antiqua"/>
            </a:endParaRPr>
          </a:p>
        </p:txBody>
      </p:sp>
      <p:grpSp>
        <p:nvGrpSpPr>
          <p:cNvPr id="283" name="Google Shape;283;p10"/>
          <p:cNvGrpSpPr/>
          <p:nvPr/>
        </p:nvGrpSpPr>
        <p:grpSpPr>
          <a:xfrm>
            <a:off x="13674125" y="5231425"/>
            <a:ext cx="3762450" cy="2271887"/>
            <a:chOff x="-6201659" y="-954591"/>
            <a:chExt cx="5016600" cy="3029183"/>
          </a:xfrm>
        </p:grpSpPr>
        <p:sp>
          <p:nvSpPr>
            <p:cNvPr id="284" name="Google Shape;284;p10"/>
            <p:cNvSpPr txBox="1"/>
            <p:nvPr/>
          </p:nvSpPr>
          <p:spPr>
            <a:xfrm>
              <a:off x="-6201659" y="-239908"/>
              <a:ext cx="5016600" cy="2314500"/>
            </a:xfrm>
            <a:prstGeom prst="rect">
              <a:avLst/>
            </a:prstGeom>
            <a:noFill/>
            <a:ln>
              <a:noFill/>
            </a:ln>
          </p:spPr>
          <p:txBody>
            <a:bodyPr spcFirstLastPara="1" wrap="square" lIns="0" tIns="0" rIns="0" bIns="0" anchor="t" anchorCtr="0">
              <a:noAutofit/>
            </a:bodyPr>
            <a:lstStyle/>
            <a:p>
              <a:pPr marL="0" marR="0" lvl="0" indent="0" algn="l" rtl="0">
                <a:lnSpc>
                  <a:spcPct val="142022"/>
                </a:lnSpc>
                <a:spcBef>
                  <a:spcPts val="0"/>
                </a:spcBef>
                <a:spcAft>
                  <a:spcPts val="0"/>
                </a:spcAft>
                <a:buNone/>
              </a:pPr>
              <a:r>
                <a:rPr lang="en-US" sz="1600" b="1">
                  <a:latin typeface="Inknut Antiqua" panose="020B0604020202020204" charset="0"/>
                  <a:cs typeface="Inknut Antiqua" panose="020B0604020202020204" charset="0"/>
                </a:rPr>
                <a:t>-	Potential Client subscribed in the Fall and Winter Term</a:t>
              </a:r>
              <a:endParaRPr sz="1600" b="1">
                <a:latin typeface="Inknut Antiqua" panose="020B0604020202020204" charset="0"/>
                <a:cs typeface="Inknut Antiqua" panose="020B0604020202020204" charset="0"/>
              </a:endParaRPr>
            </a:p>
            <a:p>
              <a:pPr marL="0" marR="0" lvl="0" indent="0" algn="l" rtl="0">
                <a:lnSpc>
                  <a:spcPct val="142022"/>
                </a:lnSpc>
                <a:spcBef>
                  <a:spcPts val="0"/>
                </a:spcBef>
                <a:spcAft>
                  <a:spcPts val="0"/>
                </a:spcAft>
                <a:buNone/>
              </a:pPr>
              <a:r>
                <a:rPr lang="en-US" sz="1600" b="1">
                  <a:latin typeface="Inknut Antiqua" panose="020B0604020202020204" charset="0"/>
                  <a:cs typeface="Inknut Antiqua" panose="020B0604020202020204" charset="0"/>
                </a:rPr>
                <a:t>-	Days  to be Targeted are Tuesday, Wednesday, Thursday</a:t>
              </a:r>
              <a:endParaRPr sz="1600" b="1">
                <a:latin typeface="Inknut Antiqua" panose="020B0604020202020204" charset="0"/>
                <a:cs typeface="Inknut Antiqua" panose="020B0604020202020204" charset="0"/>
              </a:endParaRPr>
            </a:p>
            <a:p>
              <a:pPr marL="0" marR="0" lvl="0" indent="0" algn="l" rtl="0">
                <a:lnSpc>
                  <a:spcPct val="142022"/>
                </a:lnSpc>
                <a:spcBef>
                  <a:spcPts val="0"/>
                </a:spcBef>
                <a:spcAft>
                  <a:spcPts val="0"/>
                </a:spcAft>
                <a:buNone/>
              </a:pPr>
              <a:r>
                <a:rPr lang="en-US" sz="1600" b="1">
                  <a:latin typeface="Inknut Antiqua" panose="020B0604020202020204" charset="0"/>
                  <a:cs typeface="Inknut Antiqua" panose="020B0604020202020204" charset="0"/>
                </a:rPr>
                <a:t> </a:t>
              </a:r>
              <a:endParaRPr sz="1600" b="1">
                <a:latin typeface="Inknut Antiqua" panose="020B0604020202020204" charset="0"/>
                <a:cs typeface="Inknut Antiqua" panose="020B0604020202020204" charset="0"/>
              </a:endParaRPr>
            </a:p>
          </p:txBody>
        </p:sp>
        <p:sp>
          <p:nvSpPr>
            <p:cNvPr id="285" name="Google Shape;285;p10"/>
            <p:cNvSpPr txBox="1"/>
            <p:nvPr/>
          </p:nvSpPr>
          <p:spPr>
            <a:xfrm>
              <a:off x="-6167594" y="-954591"/>
              <a:ext cx="4746300" cy="5130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2000" b="1" dirty="0">
                  <a:solidFill>
                    <a:srgbClr val="0048CD"/>
                  </a:solidFill>
                  <a:latin typeface="Inknut Antiqua" panose="020B0604020202020204" charset="0"/>
                  <a:ea typeface="Inknut Antiqua"/>
                  <a:cs typeface="Inknut Antiqua" panose="020B0604020202020204" charset="0"/>
                  <a:sym typeface="Inknut Antiqua"/>
                </a:rPr>
                <a:t>Seasonality &amp; day</a:t>
              </a:r>
              <a:endParaRPr sz="2000" b="1" dirty="0">
                <a:latin typeface="Inknut Antiqua" panose="020B0604020202020204" charset="0"/>
                <a:cs typeface="Inknut Antiqua" panose="020B0604020202020204" charset="0"/>
              </a:endParaRPr>
            </a:p>
          </p:txBody>
        </p:sp>
      </p:grpSp>
      <p:grpSp>
        <p:nvGrpSpPr>
          <p:cNvPr id="286" name="Google Shape;286;p10"/>
          <p:cNvGrpSpPr/>
          <p:nvPr/>
        </p:nvGrpSpPr>
        <p:grpSpPr>
          <a:xfrm>
            <a:off x="13674123" y="7788938"/>
            <a:ext cx="3948859" cy="1986312"/>
            <a:chOff x="-6201659" y="-573724"/>
            <a:chExt cx="5265144" cy="2648416"/>
          </a:xfrm>
        </p:grpSpPr>
        <p:sp>
          <p:nvSpPr>
            <p:cNvPr id="287" name="Google Shape;287;p10"/>
            <p:cNvSpPr txBox="1"/>
            <p:nvPr/>
          </p:nvSpPr>
          <p:spPr>
            <a:xfrm>
              <a:off x="-6201659" y="331392"/>
              <a:ext cx="5016600" cy="1743300"/>
            </a:xfrm>
            <a:prstGeom prst="rect">
              <a:avLst/>
            </a:prstGeom>
            <a:noFill/>
            <a:ln>
              <a:noFill/>
            </a:ln>
          </p:spPr>
          <p:txBody>
            <a:bodyPr spcFirstLastPara="1" wrap="square" lIns="0" tIns="0" rIns="0" bIns="0" anchor="t" anchorCtr="0">
              <a:noAutofit/>
            </a:bodyPr>
            <a:lstStyle/>
            <a:p>
              <a:pPr marL="0" marR="0" lvl="0" indent="0" algn="l" rtl="0">
                <a:lnSpc>
                  <a:spcPct val="142022"/>
                </a:lnSpc>
                <a:spcBef>
                  <a:spcPts val="0"/>
                </a:spcBef>
                <a:spcAft>
                  <a:spcPts val="0"/>
                </a:spcAft>
                <a:buNone/>
              </a:pPr>
              <a:r>
                <a:rPr lang="en-US" sz="1600" b="1">
                  <a:latin typeface="Inknut Antiqua" panose="020B0604020202020204" charset="0"/>
                  <a:cs typeface="Inknut Antiqua" panose="020B0604020202020204" charset="0"/>
                </a:rPr>
                <a:t>This Questions will help the Bank to increase the duration of call which results into conversion</a:t>
              </a:r>
              <a:endParaRPr sz="1600" b="1">
                <a:latin typeface="Inknut Antiqua" panose="020B0604020202020204" charset="0"/>
                <a:cs typeface="Inknut Antiqua" panose="020B0604020202020204" charset="0"/>
              </a:endParaRPr>
            </a:p>
            <a:p>
              <a:pPr marL="0" marR="0" lvl="0" indent="0" algn="l" rtl="0">
                <a:lnSpc>
                  <a:spcPct val="142022"/>
                </a:lnSpc>
                <a:spcBef>
                  <a:spcPts val="0"/>
                </a:spcBef>
                <a:spcAft>
                  <a:spcPts val="0"/>
                </a:spcAft>
                <a:buNone/>
              </a:pPr>
              <a:r>
                <a:rPr lang="en-US" sz="1600" b="1">
                  <a:latin typeface="Inknut Antiqua" panose="020B0604020202020204" charset="0"/>
                  <a:cs typeface="Inknut Antiqua" panose="020B0604020202020204" charset="0"/>
                </a:rPr>
                <a:t> </a:t>
              </a:r>
              <a:endParaRPr sz="1600" b="1">
                <a:latin typeface="Inknut Antiqua" panose="020B0604020202020204" charset="0"/>
                <a:cs typeface="Inknut Antiqua" panose="020B0604020202020204" charset="0"/>
              </a:endParaRPr>
            </a:p>
          </p:txBody>
        </p:sp>
        <p:sp>
          <p:nvSpPr>
            <p:cNvPr id="288" name="Google Shape;288;p10"/>
            <p:cNvSpPr txBox="1"/>
            <p:nvPr/>
          </p:nvSpPr>
          <p:spPr>
            <a:xfrm>
              <a:off x="-6167592" y="-573724"/>
              <a:ext cx="5231077" cy="478235"/>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2000" b="1" dirty="0">
                  <a:solidFill>
                    <a:srgbClr val="0048CD"/>
                  </a:solidFill>
                  <a:latin typeface="Inknut Antiqua" panose="020B0604020202020204" charset="0"/>
                  <a:ea typeface="Inknut Antiqua"/>
                  <a:cs typeface="Inknut Antiqua" panose="020B0604020202020204" charset="0"/>
                  <a:sym typeface="Inknut Antiqua"/>
                </a:rPr>
                <a:t>Developing Questionnaire</a:t>
              </a:r>
              <a:endParaRPr sz="2000" b="1" dirty="0">
                <a:latin typeface="Inknut Antiqua" panose="020B0604020202020204" charset="0"/>
                <a:cs typeface="Inknut Antiqua" panose="020B0604020202020204" charset="0"/>
              </a:endParaRPr>
            </a:p>
          </p:txBody>
        </p:sp>
      </p:grpSp>
      <p:pic>
        <p:nvPicPr>
          <p:cNvPr id="289" name="Google Shape;289;p10"/>
          <p:cNvPicPr preferRelativeResize="0"/>
          <p:nvPr/>
        </p:nvPicPr>
        <p:blipFill rotWithShape="1">
          <a:blip r:embed="rId3">
            <a:alphaModFix/>
          </a:blip>
          <a:srcRect/>
          <a:stretch/>
        </p:blipFill>
        <p:spPr>
          <a:xfrm>
            <a:off x="11275075" y="7503298"/>
            <a:ext cx="2124774" cy="1997300"/>
          </a:xfrm>
          <a:prstGeom prst="rect">
            <a:avLst/>
          </a:prstGeom>
          <a:noFill/>
          <a:ln>
            <a:noFill/>
          </a:ln>
        </p:spPr>
      </p:pic>
      <p:pic>
        <p:nvPicPr>
          <p:cNvPr id="290" name="Google Shape;290;p10"/>
          <p:cNvPicPr preferRelativeResize="0"/>
          <p:nvPr/>
        </p:nvPicPr>
        <p:blipFill rotWithShape="1">
          <a:blip r:embed="rId4">
            <a:alphaModFix/>
          </a:blip>
          <a:srcRect/>
          <a:stretch/>
        </p:blipFill>
        <p:spPr>
          <a:xfrm>
            <a:off x="4684268" y="2808470"/>
            <a:ext cx="1545072" cy="1872815"/>
          </a:xfrm>
          <a:prstGeom prst="rect">
            <a:avLst/>
          </a:prstGeom>
          <a:noFill/>
          <a:ln>
            <a:noFill/>
          </a:ln>
        </p:spPr>
      </p:pic>
      <p:pic>
        <p:nvPicPr>
          <p:cNvPr id="291" name="Google Shape;291;p10"/>
          <p:cNvPicPr preferRelativeResize="0"/>
          <p:nvPr/>
        </p:nvPicPr>
        <p:blipFill rotWithShape="1">
          <a:blip r:embed="rId5">
            <a:alphaModFix/>
          </a:blip>
          <a:srcRect/>
          <a:stretch/>
        </p:blipFill>
        <p:spPr>
          <a:xfrm>
            <a:off x="13399851" y="3111675"/>
            <a:ext cx="1987773" cy="1493400"/>
          </a:xfrm>
          <a:prstGeom prst="rect">
            <a:avLst/>
          </a:prstGeom>
          <a:noFill/>
          <a:ln>
            <a:noFill/>
          </a:ln>
        </p:spPr>
      </p:pic>
      <p:pic>
        <p:nvPicPr>
          <p:cNvPr id="292" name="Google Shape;292;p10"/>
          <p:cNvPicPr preferRelativeResize="0"/>
          <p:nvPr/>
        </p:nvPicPr>
        <p:blipFill rotWithShape="1">
          <a:blip r:embed="rId6">
            <a:alphaModFix/>
          </a:blip>
          <a:srcRect/>
          <a:stretch/>
        </p:blipFill>
        <p:spPr>
          <a:xfrm>
            <a:off x="2559499" y="7021073"/>
            <a:ext cx="2124775" cy="13386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48CD"/>
        </a:solidFill>
        <a:effectLst/>
      </p:bgPr>
    </p:bg>
    <p:spTree>
      <p:nvGrpSpPr>
        <p:cNvPr id="1" name="Shape 296"/>
        <p:cNvGrpSpPr/>
        <p:nvPr/>
      </p:nvGrpSpPr>
      <p:grpSpPr>
        <a:xfrm>
          <a:off x="0" y="0"/>
          <a:ext cx="0" cy="0"/>
          <a:chOff x="0" y="0"/>
          <a:chExt cx="0" cy="0"/>
        </a:xfrm>
      </p:grpSpPr>
      <p:grpSp>
        <p:nvGrpSpPr>
          <p:cNvPr id="297" name="Google Shape;297;p11"/>
          <p:cNvGrpSpPr/>
          <p:nvPr/>
        </p:nvGrpSpPr>
        <p:grpSpPr>
          <a:xfrm>
            <a:off x="1028700" y="2596909"/>
            <a:ext cx="7186258" cy="3335082"/>
            <a:chOff x="0" y="2090946"/>
            <a:chExt cx="9581677" cy="4446778"/>
          </a:xfrm>
        </p:grpSpPr>
        <p:sp>
          <p:nvSpPr>
            <p:cNvPr id="298" name="Google Shape;298;p11"/>
            <p:cNvSpPr txBox="1"/>
            <p:nvPr/>
          </p:nvSpPr>
          <p:spPr>
            <a:xfrm>
              <a:off x="267855" y="3964711"/>
              <a:ext cx="9313822" cy="2573013"/>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5700" dirty="0">
                  <a:solidFill>
                    <a:srgbClr val="FFFFFF"/>
                  </a:solidFill>
                  <a:latin typeface="Inknut Antiqua" panose="020B0604020202020204" charset="0"/>
                  <a:cs typeface="Inknut Antiqua" panose="020B0604020202020204" charset="0"/>
                  <a:sym typeface="Arial"/>
                </a:rPr>
                <a:t>Thank you and Questions</a:t>
              </a:r>
              <a:endParaRPr sz="5700" dirty="0">
                <a:latin typeface="Inknut Antiqua" panose="020B0604020202020204" charset="0"/>
                <a:cs typeface="Inknut Antiqua" panose="020B0604020202020204" charset="0"/>
              </a:endParaRPr>
            </a:p>
          </p:txBody>
        </p:sp>
        <p:sp>
          <p:nvSpPr>
            <p:cNvPr id="299" name="Google Shape;299;p11"/>
            <p:cNvSpPr txBox="1"/>
            <p:nvPr/>
          </p:nvSpPr>
          <p:spPr>
            <a:xfrm>
              <a:off x="0" y="2090946"/>
              <a:ext cx="9313822" cy="707887"/>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endParaRPr sz="3200">
                <a:solidFill>
                  <a:srgbClr val="FFFFFF"/>
                </a:solidFill>
                <a:latin typeface="Arial"/>
                <a:ea typeface="Arial"/>
                <a:cs typeface="Arial"/>
                <a:sym typeface="Arial"/>
              </a:endParaRPr>
            </a:p>
          </p:txBody>
        </p:sp>
      </p:grpSp>
      <p:pic>
        <p:nvPicPr>
          <p:cNvPr id="300" name="Google Shape;300;p11"/>
          <p:cNvPicPr preferRelativeResize="0"/>
          <p:nvPr/>
        </p:nvPicPr>
        <p:blipFill rotWithShape="1">
          <a:blip r:embed="rId3">
            <a:alphaModFix/>
          </a:blip>
          <a:srcRect/>
          <a:stretch/>
        </p:blipFill>
        <p:spPr>
          <a:xfrm>
            <a:off x="15084770" y="7575886"/>
            <a:ext cx="2022066" cy="1880521"/>
          </a:xfrm>
          <a:prstGeom prst="rect">
            <a:avLst/>
          </a:prstGeom>
          <a:noFill/>
          <a:ln>
            <a:noFill/>
          </a:ln>
        </p:spPr>
      </p:pic>
      <p:pic>
        <p:nvPicPr>
          <p:cNvPr id="304" name="Google Shape;304;p11"/>
          <p:cNvPicPr preferRelativeResize="0"/>
          <p:nvPr/>
        </p:nvPicPr>
        <p:blipFill rotWithShape="1">
          <a:blip r:embed="rId3">
            <a:alphaModFix/>
          </a:blip>
          <a:srcRect/>
          <a:stretch/>
        </p:blipFill>
        <p:spPr>
          <a:xfrm>
            <a:off x="10981440" y="830593"/>
            <a:ext cx="2022066" cy="1880521"/>
          </a:xfrm>
          <a:prstGeom prst="rect">
            <a:avLst/>
          </a:prstGeom>
          <a:noFill/>
          <a:ln>
            <a:noFill/>
          </a:ln>
        </p:spPr>
      </p:pic>
      <p:sp>
        <p:nvSpPr>
          <p:cNvPr id="305" name="Google Shape;305;p11"/>
          <p:cNvSpPr/>
          <p:nvPr/>
        </p:nvSpPr>
        <p:spPr>
          <a:xfrm rot="-5400000">
            <a:off x="10651297" y="2279441"/>
            <a:ext cx="7091536" cy="4590054"/>
          </a:xfrm>
          <a:custGeom>
            <a:avLst/>
            <a:gdLst/>
            <a:ahLst/>
            <a:cxnLst/>
            <a:rect l="l" t="t" r="r" b="b"/>
            <a:pathLst>
              <a:path w="1923367" h="1244915" extrusionOk="0">
                <a:moveTo>
                  <a:pt x="1798906" y="1244915"/>
                </a:moveTo>
                <a:lnTo>
                  <a:pt x="124460" y="1244915"/>
                </a:lnTo>
                <a:cubicBezTo>
                  <a:pt x="55880" y="1244915"/>
                  <a:pt x="0" y="1189034"/>
                  <a:pt x="0" y="1120454"/>
                </a:cubicBezTo>
                <a:lnTo>
                  <a:pt x="0" y="124460"/>
                </a:lnTo>
                <a:cubicBezTo>
                  <a:pt x="0" y="55880"/>
                  <a:pt x="55880" y="0"/>
                  <a:pt x="124460" y="0"/>
                </a:cubicBezTo>
                <a:lnTo>
                  <a:pt x="1798907" y="0"/>
                </a:lnTo>
                <a:cubicBezTo>
                  <a:pt x="1867487" y="0"/>
                  <a:pt x="1923367" y="55880"/>
                  <a:pt x="1923367" y="124460"/>
                </a:cubicBezTo>
                <a:lnTo>
                  <a:pt x="1923367" y="1120455"/>
                </a:lnTo>
                <a:cubicBezTo>
                  <a:pt x="1923367" y="1189035"/>
                  <a:pt x="1867487" y="1244915"/>
                  <a:pt x="1798907" y="1244915"/>
                </a:cubicBezTo>
                <a:close/>
              </a:path>
            </a:pathLst>
          </a:custGeom>
          <a:solidFill>
            <a:srgbClr val="75C7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6" name="Google Shape;306;p11"/>
          <p:cNvPicPr preferRelativeResize="0"/>
          <p:nvPr/>
        </p:nvPicPr>
        <p:blipFill rotWithShape="1">
          <a:blip r:embed="rId4">
            <a:alphaModFix/>
          </a:blip>
          <a:srcRect/>
          <a:stretch/>
        </p:blipFill>
        <p:spPr>
          <a:xfrm>
            <a:off x="10518745" y="2390764"/>
            <a:ext cx="6740555" cy="572947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48CD"/>
        </a:solidFill>
        <a:effectLst/>
      </p:bgPr>
    </p:bg>
    <p:spTree>
      <p:nvGrpSpPr>
        <p:cNvPr id="1" name="Shape 97"/>
        <p:cNvGrpSpPr/>
        <p:nvPr/>
      </p:nvGrpSpPr>
      <p:grpSpPr>
        <a:xfrm>
          <a:off x="0" y="0"/>
          <a:ext cx="0" cy="0"/>
          <a:chOff x="0" y="0"/>
          <a:chExt cx="0" cy="0"/>
        </a:xfrm>
      </p:grpSpPr>
      <p:pic>
        <p:nvPicPr>
          <p:cNvPr id="98" name="Google Shape;98;p2"/>
          <p:cNvPicPr preferRelativeResize="0"/>
          <p:nvPr/>
        </p:nvPicPr>
        <p:blipFill rotWithShape="1">
          <a:blip r:embed="rId3">
            <a:alphaModFix/>
          </a:blip>
          <a:srcRect/>
          <a:stretch/>
        </p:blipFill>
        <p:spPr>
          <a:xfrm>
            <a:off x="15902798" y="204495"/>
            <a:ext cx="2151110" cy="2000532"/>
          </a:xfrm>
          <a:prstGeom prst="rect">
            <a:avLst/>
          </a:prstGeom>
          <a:noFill/>
          <a:ln>
            <a:noFill/>
          </a:ln>
        </p:spPr>
      </p:pic>
      <p:pic>
        <p:nvPicPr>
          <p:cNvPr id="99" name="Google Shape;99;p2"/>
          <p:cNvPicPr preferRelativeResize="0"/>
          <p:nvPr/>
        </p:nvPicPr>
        <p:blipFill rotWithShape="1">
          <a:blip r:embed="rId3">
            <a:alphaModFix/>
          </a:blip>
          <a:srcRect/>
          <a:stretch/>
        </p:blipFill>
        <p:spPr>
          <a:xfrm>
            <a:off x="304800" y="266700"/>
            <a:ext cx="2151110" cy="2000532"/>
          </a:xfrm>
          <a:prstGeom prst="rect">
            <a:avLst/>
          </a:prstGeom>
          <a:noFill/>
          <a:ln>
            <a:noFill/>
          </a:ln>
        </p:spPr>
      </p:pic>
      <p:sp>
        <p:nvSpPr>
          <p:cNvPr id="100" name="Google Shape;100;p2"/>
          <p:cNvSpPr txBox="1"/>
          <p:nvPr/>
        </p:nvSpPr>
        <p:spPr>
          <a:xfrm>
            <a:off x="1028700" y="3212300"/>
            <a:ext cx="16043400" cy="6667500"/>
          </a:xfrm>
          <a:prstGeom prst="rect">
            <a:avLst/>
          </a:prstGeom>
          <a:noFill/>
          <a:ln>
            <a:noFill/>
          </a:ln>
        </p:spPr>
        <p:txBody>
          <a:bodyPr spcFirstLastPara="1" wrap="square" lIns="0" tIns="0" rIns="0" bIns="0" anchor="t" anchorCtr="0">
            <a:spAutoFit/>
          </a:bodyPr>
          <a:lstStyle/>
          <a:p>
            <a:pPr marL="342900" marR="0" lvl="0" indent="-361950" algn="l" rtl="0">
              <a:lnSpc>
                <a:spcPct val="140000"/>
              </a:lnSpc>
              <a:spcBef>
                <a:spcPts val="0"/>
              </a:spcBef>
              <a:spcAft>
                <a:spcPts val="0"/>
              </a:spcAft>
              <a:buClr>
                <a:srgbClr val="FFFFFF"/>
              </a:buClr>
              <a:buSzPts val="2700"/>
              <a:buFont typeface="Inknut Antiqua"/>
              <a:buChar char="•"/>
            </a:pPr>
            <a:r>
              <a:rPr lang="en-US" sz="2700" i="0" u="none" strike="noStrike" cap="none">
                <a:solidFill>
                  <a:srgbClr val="FFFFFF"/>
                </a:solidFill>
                <a:latin typeface="Inknut Antiqua"/>
                <a:ea typeface="Inknut Antiqua"/>
                <a:cs typeface="Inknut Antiqua"/>
                <a:sym typeface="Inknut Antiqua"/>
              </a:rPr>
              <a:t>The aforementioned data set includes direct marketing campaigns (i.e. phone calls) of a Portuguese banking institution. </a:t>
            </a:r>
            <a:endParaRPr sz="2700" i="0" u="none" strike="noStrike" cap="none">
              <a:solidFill>
                <a:srgbClr val="FFFFFF"/>
              </a:solidFill>
              <a:latin typeface="Inknut Antiqua"/>
              <a:ea typeface="Inknut Antiqua"/>
              <a:cs typeface="Inknut Antiqua"/>
              <a:sym typeface="Inknut Antiqua"/>
            </a:endParaRPr>
          </a:p>
          <a:p>
            <a:pPr marL="457200" marR="0" lvl="0" indent="0" algn="l" rtl="0">
              <a:lnSpc>
                <a:spcPct val="140000"/>
              </a:lnSpc>
              <a:spcBef>
                <a:spcPts val="0"/>
              </a:spcBef>
              <a:spcAft>
                <a:spcPts val="0"/>
              </a:spcAft>
              <a:buNone/>
            </a:pPr>
            <a:endParaRPr sz="2700">
              <a:solidFill>
                <a:srgbClr val="FFFFFF"/>
              </a:solidFill>
              <a:latin typeface="Inknut Antiqua"/>
              <a:ea typeface="Inknut Antiqua"/>
              <a:cs typeface="Inknut Antiqua"/>
              <a:sym typeface="Inknut Antiqua"/>
            </a:endParaRPr>
          </a:p>
          <a:p>
            <a:pPr marL="342900" marR="0" lvl="0" indent="-361950" algn="l" rtl="0">
              <a:lnSpc>
                <a:spcPct val="140000"/>
              </a:lnSpc>
              <a:spcBef>
                <a:spcPts val="0"/>
              </a:spcBef>
              <a:spcAft>
                <a:spcPts val="0"/>
              </a:spcAft>
              <a:buClr>
                <a:srgbClr val="FFFFFF"/>
              </a:buClr>
              <a:buSzPts val="2700"/>
              <a:buFont typeface="Inknut Antiqua"/>
              <a:buChar char="•"/>
            </a:pPr>
            <a:r>
              <a:rPr lang="en-US" sz="2700" i="0" u="none" strike="noStrike" cap="none">
                <a:solidFill>
                  <a:srgbClr val="FFFFFF"/>
                </a:solidFill>
                <a:latin typeface="Inknut Antiqua"/>
                <a:ea typeface="Inknut Antiqua"/>
                <a:cs typeface="Inknut Antiqua"/>
                <a:sym typeface="Inknut Antiqua"/>
              </a:rPr>
              <a:t>The goal is to predict if the client will subscribe a term deposit (indicated in the y variable). </a:t>
            </a:r>
            <a:endParaRPr sz="2700" i="0" u="none" strike="noStrike" cap="none">
              <a:solidFill>
                <a:srgbClr val="FFFFFF"/>
              </a:solidFill>
              <a:latin typeface="Inknut Antiqua"/>
              <a:ea typeface="Inknut Antiqua"/>
              <a:cs typeface="Inknut Antiqua"/>
              <a:sym typeface="Inknut Antiqua"/>
            </a:endParaRPr>
          </a:p>
          <a:p>
            <a:pPr marL="457200" marR="0" lvl="0" indent="0" algn="l" rtl="0">
              <a:lnSpc>
                <a:spcPct val="140000"/>
              </a:lnSpc>
              <a:spcBef>
                <a:spcPts val="0"/>
              </a:spcBef>
              <a:spcAft>
                <a:spcPts val="0"/>
              </a:spcAft>
              <a:buNone/>
            </a:pPr>
            <a:endParaRPr sz="2700">
              <a:solidFill>
                <a:srgbClr val="FFFFFF"/>
              </a:solidFill>
              <a:latin typeface="Inknut Antiqua"/>
              <a:ea typeface="Inknut Antiqua"/>
              <a:cs typeface="Inknut Antiqua"/>
              <a:sym typeface="Inknut Antiqua"/>
            </a:endParaRPr>
          </a:p>
          <a:p>
            <a:pPr marL="342900" marR="0" lvl="0" indent="-361950" algn="l" rtl="0">
              <a:lnSpc>
                <a:spcPct val="140000"/>
              </a:lnSpc>
              <a:spcBef>
                <a:spcPts val="0"/>
              </a:spcBef>
              <a:spcAft>
                <a:spcPts val="0"/>
              </a:spcAft>
              <a:buClr>
                <a:srgbClr val="FFFFFF"/>
              </a:buClr>
              <a:buSzPts val="2700"/>
              <a:buFont typeface="Inknut Antiqua"/>
              <a:buChar char="•"/>
            </a:pPr>
            <a:r>
              <a:rPr lang="en-US" sz="2700">
                <a:solidFill>
                  <a:srgbClr val="FFFFFF"/>
                </a:solidFill>
                <a:latin typeface="Inknut Antiqua"/>
                <a:ea typeface="Inknut Antiqua"/>
                <a:cs typeface="Inknut Antiqua"/>
                <a:sym typeface="Inknut Antiqua"/>
              </a:rPr>
              <a:t>Aim to increase campaign efficiency by identifying the main factors that affect the success of a campaign and predicting whether the campaign will be successful to a certain client, namely, whether the client will subscribe a term deposit</a:t>
            </a:r>
            <a:endParaRPr sz="1700">
              <a:latin typeface="Inknut Antiqua"/>
              <a:ea typeface="Inknut Antiqua"/>
              <a:cs typeface="Inknut Antiqua"/>
              <a:sym typeface="Inknut Antiqua"/>
            </a:endParaRPr>
          </a:p>
          <a:p>
            <a:pPr marL="0" marR="0" lvl="0" indent="0" algn="l" rtl="0">
              <a:lnSpc>
                <a:spcPct val="140000"/>
              </a:lnSpc>
              <a:spcBef>
                <a:spcPts val="0"/>
              </a:spcBef>
              <a:spcAft>
                <a:spcPts val="0"/>
              </a:spcAft>
              <a:buNone/>
            </a:pPr>
            <a:endParaRPr sz="2700" i="0" u="none" strike="noStrike" cap="none">
              <a:solidFill>
                <a:srgbClr val="FFFFFF"/>
              </a:solidFill>
              <a:latin typeface="Inknut Antiqua"/>
              <a:ea typeface="Inknut Antiqua"/>
              <a:cs typeface="Inknut Antiqua"/>
              <a:sym typeface="Inknut Antiqua"/>
            </a:endParaRPr>
          </a:p>
        </p:txBody>
      </p:sp>
      <p:sp>
        <p:nvSpPr>
          <p:cNvPr id="101" name="Google Shape;101;p2"/>
          <p:cNvSpPr txBox="1"/>
          <p:nvPr/>
        </p:nvSpPr>
        <p:spPr>
          <a:xfrm>
            <a:off x="1028700" y="1123950"/>
            <a:ext cx="9817256" cy="2487861"/>
          </a:xfrm>
          <a:prstGeom prst="rect">
            <a:avLst/>
          </a:prstGeom>
          <a:noFill/>
          <a:ln>
            <a:noFill/>
          </a:ln>
        </p:spPr>
        <p:txBody>
          <a:bodyPr spcFirstLastPara="1" wrap="square" lIns="0" tIns="0" rIns="0" bIns="0" anchor="t" anchorCtr="0">
            <a:spAutoFit/>
          </a:bodyPr>
          <a:lstStyle/>
          <a:p>
            <a:pPr marL="0" marR="0" lvl="0" indent="0" algn="l" rtl="0">
              <a:lnSpc>
                <a:spcPct val="110012"/>
              </a:lnSpc>
              <a:spcBef>
                <a:spcPts val="0"/>
              </a:spcBef>
              <a:spcAft>
                <a:spcPts val="0"/>
              </a:spcAft>
              <a:buNone/>
            </a:pPr>
            <a:r>
              <a:rPr lang="en-US" sz="8799" b="0" i="0" u="none" strike="noStrike" cap="none">
                <a:solidFill>
                  <a:srgbClr val="FFFFFF"/>
                </a:solidFill>
                <a:latin typeface="Arial"/>
                <a:ea typeface="Arial"/>
                <a:cs typeface="Arial"/>
                <a:sym typeface="Arial"/>
              </a:rPr>
              <a:t>Problem Statement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5"/>
        <p:cNvGrpSpPr/>
        <p:nvPr/>
      </p:nvGrpSpPr>
      <p:grpSpPr>
        <a:xfrm>
          <a:off x="0" y="0"/>
          <a:ext cx="0" cy="0"/>
          <a:chOff x="0" y="0"/>
          <a:chExt cx="0" cy="0"/>
        </a:xfrm>
      </p:grpSpPr>
      <p:grpSp>
        <p:nvGrpSpPr>
          <p:cNvPr id="106" name="Google Shape;106;g784f82edc2_2_4"/>
          <p:cNvGrpSpPr/>
          <p:nvPr/>
        </p:nvGrpSpPr>
        <p:grpSpPr>
          <a:xfrm>
            <a:off x="0" y="198653"/>
            <a:ext cx="6879472" cy="2377837"/>
            <a:chOff x="-1228767" y="5409297"/>
            <a:chExt cx="9172630" cy="7386882"/>
          </a:xfrm>
        </p:grpSpPr>
        <p:sp>
          <p:nvSpPr>
            <p:cNvPr id="107" name="Google Shape;107;g784f82edc2_2_4"/>
            <p:cNvSpPr txBox="1"/>
            <p:nvPr/>
          </p:nvSpPr>
          <p:spPr>
            <a:xfrm>
              <a:off x="-785837" y="5763279"/>
              <a:ext cx="8729700" cy="70329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0"/>
                </a:spcBef>
                <a:spcAft>
                  <a:spcPts val="0"/>
                </a:spcAft>
                <a:buNone/>
              </a:pPr>
              <a:r>
                <a:rPr lang="en-US" sz="8000">
                  <a:solidFill>
                    <a:srgbClr val="0048CD"/>
                  </a:solidFill>
                </a:rPr>
                <a:t>Background:</a:t>
              </a:r>
              <a:endParaRPr sz="8000">
                <a:solidFill>
                  <a:srgbClr val="0048CD"/>
                </a:solidFill>
              </a:endParaRPr>
            </a:p>
            <a:p>
              <a:pPr marL="0" marR="0" lvl="0" indent="0" algn="l" rtl="0">
                <a:lnSpc>
                  <a:spcPct val="110000"/>
                </a:lnSpc>
                <a:spcBef>
                  <a:spcPts val="0"/>
                </a:spcBef>
                <a:spcAft>
                  <a:spcPts val="0"/>
                </a:spcAft>
                <a:buNone/>
              </a:pPr>
              <a:endParaRPr sz="8000">
                <a:solidFill>
                  <a:srgbClr val="0048CD"/>
                </a:solidFill>
              </a:endParaRPr>
            </a:p>
          </p:txBody>
        </p:sp>
        <p:sp>
          <p:nvSpPr>
            <p:cNvPr id="108" name="Google Shape;108;g784f82edc2_2_4"/>
            <p:cNvSpPr txBox="1"/>
            <p:nvPr/>
          </p:nvSpPr>
          <p:spPr>
            <a:xfrm>
              <a:off x="-1228767" y="5409297"/>
              <a:ext cx="7180200" cy="708000"/>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None/>
              </a:pPr>
              <a:endParaRPr sz="3200" b="0" i="0" u="none" strike="noStrike" cap="none">
                <a:solidFill>
                  <a:srgbClr val="000000"/>
                </a:solidFill>
                <a:latin typeface="Arial"/>
                <a:ea typeface="Arial"/>
                <a:cs typeface="Arial"/>
                <a:sym typeface="Arial"/>
              </a:endParaRPr>
            </a:p>
          </p:txBody>
        </p:sp>
      </p:grpSp>
      <p:sp>
        <p:nvSpPr>
          <p:cNvPr id="109" name="Google Shape;109;g784f82edc2_2_4"/>
          <p:cNvSpPr/>
          <p:nvPr/>
        </p:nvSpPr>
        <p:spPr>
          <a:xfrm>
            <a:off x="47075" y="1805525"/>
            <a:ext cx="9049850" cy="2388509"/>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110;g784f82edc2_2_4"/>
          <p:cNvGrpSpPr/>
          <p:nvPr/>
        </p:nvGrpSpPr>
        <p:grpSpPr>
          <a:xfrm>
            <a:off x="620975" y="1805520"/>
            <a:ext cx="8429625" cy="2130480"/>
            <a:chOff x="0" y="-238275"/>
            <a:chExt cx="11239500" cy="2840640"/>
          </a:xfrm>
        </p:grpSpPr>
        <p:sp>
          <p:nvSpPr>
            <p:cNvPr id="111" name="Google Shape;111;g784f82edc2_2_4"/>
            <p:cNvSpPr txBox="1"/>
            <p:nvPr/>
          </p:nvSpPr>
          <p:spPr>
            <a:xfrm>
              <a:off x="0" y="342165"/>
              <a:ext cx="11239500" cy="2260200"/>
            </a:xfrm>
            <a:prstGeom prst="rect">
              <a:avLst/>
            </a:prstGeom>
            <a:noFill/>
            <a:ln>
              <a:noFill/>
            </a:ln>
          </p:spPr>
          <p:txBody>
            <a:bodyPr spcFirstLastPara="1" wrap="square" lIns="0" tIns="0" rIns="0" bIns="0" anchor="t" anchorCtr="0">
              <a:noAutofit/>
            </a:bodyPr>
            <a:lstStyle/>
            <a:p>
              <a:pPr marL="0" marR="0" lvl="0" indent="0" algn="l" rtl="0">
                <a:lnSpc>
                  <a:spcPct val="142022"/>
                </a:lnSpc>
                <a:spcBef>
                  <a:spcPts val="0"/>
                </a:spcBef>
                <a:spcAft>
                  <a:spcPts val="0"/>
                </a:spcAft>
                <a:buNone/>
              </a:pPr>
              <a:r>
                <a:rPr lang="en-US" sz="2699">
                  <a:solidFill>
                    <a:srgbClr val="FFFFFF"/>
                  </a:solidFill>
                </a:rPr>
                <a:t>The increasing number of marketing campaigns over time has reduced their effects on the general public</a:t>
              </a:r>
              <a:endParaRPr sz="2200"/>
            </a:p>
          </p:txBody>
        </p:sp>
        <p:sp>
          <p:nvSpPr>
            <p:cNvPr id="112" name="Google Shape;112;g784f82edc2_2_4"/>
            <p:cNvSpPr txBox="1"/>
            <p:nvPr/>
          </p:nvSpPr>
          <p:spPr>
            <a:xfrm>
              <a:off x="0" y="-238275"/>
              <a:ext cx="9797400" cy="513000"/>
            </a:xfrm>
            <a:prstGeom prst="rect">
              <a:avLst/>
            </a:prstGeom>
            <a:noFill/>
            <a:ln>
              <a:noFill/>
            </a:ln>
          </p:spPr>
          <p:txBody>
            <a:bodyPr spcFirstLastPara="1" wrap="square" lIns="0" tIns="0" rIns="0" bIns="0" anchor="t" anchorCtr="0">
              <a:noAutofit/>
            </a:bodyPr>
            <a:lstStyle/>
            <a:p>
              <a:pPr marL="0" marR="0" lvl="0" indent="0" algn="l" rtl="0">
                <a:lnSpc>
                  <a:spcPct val="130012"/>
                </a:lnSpc>
                <a:spcBef>
                  <a:spcPts val="0"/>
                </a:spcBef>
                <a:spcAft>
                  <a:spcPts val="0"/>
                </a:spcAft>
                <a:buNone/>
              </a:pPr>
              <a:endParaRPr/>
            </a:p>
          </p:txBody>
        </p:sp>
      </p:grpSp>
      <p:sp>
        <p:nvSpPr>
          <p:cNvPr id="113" name="Google Shape;113;g784f82edc2_2_4"/>
          <p:cNvSpPr/>
          <p:nvPr/>
        </p:nvSpPr>
        <p:spPr>
          <a:xfrm>
            <a:off x="8719850" y="4508575"/>
            <a:ext cx="9049850" cy="2388509"/>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 name="Google Shape;114;g784f82edc2_2_4"/>
          <p:cNvGrpSpPr/>
          <p:nvPr/>
        </p:nvGrpSpPr>
        <p:grpSpPr>
          <a:xfrm>
            <a:off x="8917538" y="4341632"/>
            <a:ext cx="8429625" cy="2130480"/>
            <a:chOff x="0" y="-238275"/>
            <a:chExt cx="11239500" cy="2840640"/>
          </a:xfrm>
        </p:grpSpPr>
        <p:sp>
          <p:nvSpPr>
            <p:cNvPr id="115" name="Google Shape;115;g784f82edc2_2_4"/>
            <p:cNvSpPr txBox="1"/>
            <p:nvPr/>
          </p:nvSpPr>
          <p:spPr>
            <a:xfrm>
              <a:off x="0" y="342165"/>
              <a:ext cx="11239500" cy="2260200"/>
            </a:xfrm>
            <a:prstGeom prst="rect">
              <a:avLst/>
            </a:prstGeom>
            <a:noFill/>
            <a:ln>
              <a:noFill/>
            </a:ln>
          </p:spPr>
          <p:txBody>
            <a:bodyPr spcFirstLastPara="1" wrap="square" lIns="0" tIns="0" rIns="0" bIns="0" anchor="t" anchorCtr="0">
              <a:noAutofit/>
            </a:bodyPr>
            <a:lstStyle/>
            <a:p>
              <a:pPr marL="0" marR="0" lvl="0" indent="0" algn="l" rtl="0">
                <a:lnSpc>
                  <a:spcPct val="142022"/>
                </a:lnSpc>
                <a:spcBef>
                  <a:spcPts val="0"/>
                </a:spcBef>
                <a:spcAft>
                  <a:spcPts val="0"/>
                </a:spcAft>
                <a:buNone/>
              </a:pPr>
              <a:r>
                <a:rPr lang="en-US" sz="2599">
                  <a:solidFill>
                    <a:srgbClr val="FFFFFF"/>
                  </a:solidFill>
                </a:rPr>
                <a:t>First, due to competition, positive response rate to mass campaigns are typically very low, according to a study, less than 1% of the contacts will subscribe a term deposit</a:t>
              </a:r>
              <a:endParaRPr sz="2299"/>
            </a:p>
          </p:txBody>
        </p:sp>
        <p:sp>
          <p:nvSpPr>
            <p:cNvPr id="116" name="Google Shape;116;g784f82edc2_2_4"/>
            <p:cNvSpPr txBox="1"/>
            <p:nvPr/>
          </p:nvSpPr>
          <p:spPr>
            <a:xfrm>
              <a:off x="0" y="-238275"/>
              <a:ext cx="9797400" cy="513000"/>
            </a:xfrm>
            <a:prstGeom prst="rect">
              <a:avLst/>
            </a:prstGeom>
            <a:noFill/>
            <a:ln>
              <a:noFill/>
            </a:ln>
          </p:spPr>
          <p:txBody>
            <a:bodyPr spcFirstLastPara="1" wrap="square" lIns="0" tIns="0" rIns="0" bIns="0" anchor="t" anchorCtr="0">
              <a:noAutofit/>
            </a:bodyPr>
            <a:lstStyle/>
            <a:p>
              <a:pPr marL="0" marR="0" lvl="0" indent="0" algn="l" rtl="0">
                <a:lnSpc>
                  <a:spcPct val="130012"/>
                </a:lnSpc>
                <a:spcBef>
                  <a:spcPts val="0"/>
                </a:spcBef>
                <a:spcAft>
                  <a:spcPts val="0"/>
                </a:spcAft>
                <a:buNone/>
              </a:pPr>
              <a:endParaRPr/>
            </a:p>
          </p:txBody>
        </p:sp>
      </p:grpSp>
      <p:sp>
        <p:nvSpPr>
          <p:cNvPr id="117" name="Google Shape;117;g784f82edc2_2_4"/>
          <p:cNvSpPr/>
          <p:nvPr/>
        </p:nvSpPr>
        <p:spPr>
          <a:xfrm flipH="1">
            <a:off x="171654" y="7339850"/>
            <a:ext cx="9049850" cy="2441444"/>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 name="Google Shape;118;g784f82edc2_2_4"/>
          <p:cNvGrpSpPr/>
          <p:nvPr/>
        </p:nvGrpSpPr>
        <p:grpSpPr>
          <a:xfrm flipH="1">
            <a:off x="509811" y="7339850"/>
            <a:ext cx="8403829" cy="2151375"/>
            <a:chOff x="0" y="-238275"/>
            <a:chExt cx="11199132" cy="2586097"/>
          </a:xfrm>
        </p:grpSpPr>
        <p:sp>
          <p:nvSpPr>
            <p:cNvPr id="119" name="Google Shape;119;g784f82edc2_2_4"/>
            <p:cNvSpPr txBox="1"/>
            <p:nvPr/>
          </p:nvSpPr>
          <p:spPr>
            <a:xfrm>
              <a:off x="40369" y="110407"/>
              <a:ext cx="11158763" cy="2237415"/>
            </a:xfrm>
            <a:prstGeom prst="rect">
              <a:avLst/>
            </a:prstGeom>
            <a:noFill/>
            <a:ln>
              <a:noFill/>
            </a:ln>
          </p:spPr>
          <p:txBody>
            <a:bodyPr spcFirstLastPara="1" wrap="square" lIns="0" tIns="0" rIns="0" bIns="0" anchor="t" anchorCtr="0">
              <a:noAutofit/>
            </a:bodyPr>
            <a:lstStyle/>
            <a:p>
              <a:pPr marL="0" marR="0" lvl="0" indent="0" algn="l" rtl="0">
                <a:lnSpc>
                  <a:spcPct val="142022"/>
                </a:lnSpc>
                <a:spcBef>
                  <a:spcPts val="0"/>
                </a:spcBef>
                <a:spcAft>
                  <a:spcPts val="0"/>
                </a:spcAft>
                <a:buNone/>
              </a:pPr>
              <a:r>
                <a:rPr lang="en-US" sz="2699" dirty="0">
                  <a:solidFill>
                    <a:srgbClr val="FFFFFF"/>
                  </a:solidFill>
                </a:rPr>
                <a:t>Second, direct marketing has drawbacks, such as causing negative attitude towards banks due to intrusion of privacy</a:t>
              </a:r>
              <a:endParaRPr sz="2200" dirty="0"/>
            </a:p>
          </p:txBody>
        </p:sp>
        <p:sp>
          <p:nvSpPr>
            <p:cNvPr id="120" name="Google Shape;120;g784f82edc2_2_4"/>
            <p:cNvSpPr txBox="1"/>
            <p:nvPr/>
          </p:nvSpPr>
          <p:spPr>
            <a:xfrm>
              <a:off x="0" y="-238275"/>
              <a:ext cx="9797400" cy="513000"/>
            </a:xfrm>
            <a:prstGeom prst="rect">
              <a:avLst/>
            </a:prstGeom>
            <a:noFill/>
            <a:ln>
              <a:noFill/>
            </a:ln>
          </p:spPr>
          <p:txBody>
            <a:bodyPr spcFirstLastPara="1" wrap="square" lIns="0" tIns="0" rIns="0" bIns="0" anchor="t" anchorCtr="0">
              <a:noAutofit/>
            </a:bodyPr>
            <a:lstStyle/>
            <a:p>
              <a:pPr marL="0" marR="0" lvl="0" indent="0" algn="l" rtl="0">
                <a:lnSpc>
                  <a:spcPct val="130012"/>
                </a:lnSpc>
                <a:spcBef>
                  <a:spcPts val="0"/>
                </a:spcBef>
                <a:spcAft>
                  <a:spcPts val="0"/>
                </a:spcAft>
                <a:buNone/>
              </a:pPr>
              <a:endParaRPr/>
            </a:p>
          </p:txBody>
        </p:sp>
      </p:grpSp>
      <p:pic>
        <p:nvPicPr>
          <p:cNvPr id="121" name="Google Shape;121;g784f82edc2_2_4"/>
          <p:cNvPicPr preferRelativeResize="0"/>
          <p:nvPr/>
        </p:nvPicPr>
        <p:blipFill rotWithShape="1">
          <a:blip r:embed="rId4">
            <a:alphaModFix/>
          </a:blip>
          <a:srcRect/>
          <a:stretch/>
        </p:blipFill>
        <p:spPr>
          <a:xfrm>
            <a:off x="6270200" y="198650"/>
            <a:ext cx="2119600" cy="1430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48CD"/>
        </a:solidFill>
        <a:effectLst/>
      </p:bgPr>
    </p:bg>
    <p:spTree>
      <p:nvGrpSpPr>
        <p:cNvPr id="1" name="Shape 125"/>
        <p:cNvGrpSpPr/>
        <p:nvPr/>
      </p:nvGrpSpPr>
      <p:grpSpPr>
        <a:xfrm>
          <a:off x="0" y="0"/>
          <a:ext cx="0" cy="0"/>
          <a:chOff x="0" y="0"/>
          <a:chExt cx="0" cy="0"/>
        </a:xfrm>
      </p:grpSpPr>
      <p:sp>
        <p:nvSpPr>
          <p:cNvPr id="14" name="Google Shape;202;g784f82edc2_2_193">
            <a:extLst>
              <a:ext uri="{FF2B5EF4-FFF2-40B4-BE49-F238E27FC236}">
                <a16:creationId xmlns:a16="http://schemas.microsoft.com/office/drawing/2014/main" id="{C5B0FF08-61D8-48DA-9065-273382B9CF84}"/>
              </a:ext>
            </a:extLst>
          </p:cNvPr>
          <p:cNvSpPr/>
          <p:nvPr/>
        </p:nvSpPr>
        <p:spPr>
          <a:xfrm>
            <a:off x="857300" y="1778994"/>
            <a:ext cx="13509863" cy="2412006"/>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6" name="Google Shape;126;g784f82edc2_2_75"/>
          <p:cNvPicPr preferRelativeResize="0"/>
          <p:nvPr/>
        </p:nvPicPr>
        <p:blipFill rotWithShape="1">
          <a:blip r:embed="rId3">
            <a:alphaModFix/>
          </a:blip>
          <a:srcRect/>
          <a:stretch/>
        </p:blipFill>
        <p:spPr>
          <a:xfrm>
            <a:off x="13836106" y="77896"/>
            <a:ext cx="1737370" cy="1615754"/>
          </a:xfrm>
          <a:prstGeom prst="rect">
            <a:avLst/>
          </a:prstGeom>
          <a:noFill/>
          <a:ln>
            <a:noFill/>
          </a:ln>
        </p:spPr>
      </p:pic>
      <p:sp>
        <p:nvSpPr>
          <p:cNvPr id="127" name="Google Shape;127;g784f82edc2_2_75"/>
          <p:cNvSpPr txBox="1"/>
          <p:nvPr/>
        </p:nvSpPr>
        <p:spPr>
          <a:xfrm>
            <a:off x="1905000" y="2361560"/>
            <a:ext cx="12967500" cy="435900"/>
          </a:xfrm>
          <a:prstGeom prst="rect">
            <a:avLst/>
          </a:prstGeom>
          <a:noFill/>
          <a:ln>
            <a:noFill/>
          </a:ln>
        </p:spPr>
        <p:txBody>
          <a:bodyPr spcFirstLastPara="1" wrap="square" lIns="0" tIns="0" rIns="0" bIns="0" anchor="t" anchorCtr="0">
            <a:noAutofit/>
          </a:bodyPr>
          <a:lstStyle/>
          <a:p>
            <a:pPr marL="0" marR="0" lvl="0" indent="0" algn="l" rtl="0">
              <a:lnSpc>
                <a:spcPct val="139958"/>
              </a:lnSpc>
              <a:spcBef>
                <a:spcPts val="0"/>
              </a:spcBef>
              <a:spcAft>
                <a:spcPts val="0"/>
              </a:spcAft>
              <a:buNone/>
            </a:pPr>
            <a:r>
              <a:rPr lang="en-US" sz="2400" b="1" i="0" u="none" strike="noStrike" cap="none">
                <a:solidFill>
                  <a:srgbClr val="0048CD"/>
                </a:solidFill>
                <a:latin typeface="Inknut Antiqua"/>
                <a:ea typeface="Inknut Antiqua"/>
                <a:cs typeface="Inknut Antiqua"/>
                <a:sym typeface="Inknut Antiqua"/>
              </a:rPr>
              <a:t>Acquisition</a:t>
            </a:r>
            <a:endParaRPr sz="2400" b="0" i="0" u="none" strike="noStrike" cap="none">
              <a:solidFill>
                <a:srgbClr val="0048CD"/>
              </a:solidFill>
              <a:latin typeface="Space Mono"/>
              <a:ea typeface="Space Mono"/>
              <a:cs typeface="Space Mono"/>
              <a:sym typeface="Space Mono"/>
            </a:endParaRPr>
          </a:p>
        </p:txBody>
      </p:sp>
      <p:grpSp>
        <p:nvGrpSpPr>
          <p:cNvPr id="128" name="Google Shape;128;g784f82edc2_2_75"/>
          <p:cNvGrpSpPr/>
          <p:nvPr/>
        </p:nvGrpSpPr>
        <p:grpSpPr>
          <a:xfrm>
            <a:off x="857300" y="676644"/>
            <a:ext cx="13599917" cy="3854238"/>
            <a:chOff x="1028700" y="1028700"/>
            <a:chExt cx="14860777" cy="2234447"/>
          </a:xfrm>
        </p:grpSpPr>
        <p:sp>
          <p:nvSpPr>
            <p:cNvPr id="129" name="Google Shape;129;g784f82edc2_2_75"/>
            <p:cNvSpPr/>
            <p:nvPr/>
          </p:nvSpPr>
          <p:spPr>
            <a:xfrm>
              <a:off x="1028700" y="1028700"/>
              <a:ext cx="14860777" cy="2234447"/>
            </a:xfrm>
            <a:custGeom>
              <a:avLst/>
              <a:gdLst/>
              <a:ahLst/>
              <a:cxnLst/>
              <a:rect l="l" t="t" r="r" b="b"/>
              <a:pathLst>
                <a:path w="9541430" h="1434637" extrusionOk="0">
                  <a:moveTo>
                    <a:pt x="9416969" y="1434636"/>
                  </a:moveTo>
                  <a:lnTo>
                    <a:pt x="124460" y="1434636"/>
                  </a:lnTo>
                  <a:cubicBezTo>
                    <a:pt x="55880" y="1434636"/>
                    <a:pt x="0" y="1378757"/>
                    <a:pt x="0" y="1310177"/>
                  </a:cubicBezTo>
                  <a:lnTo>
                    <a:pt x="0" y="124460"/>
                  </a:lnTo>
                  <a:cubicBezTo>
                    <a:pt x="0" y="55880"/>
                    <a:pt x="55880" y="0"/>
                    <a:pt x="124460" y="0"/>
                  </a:cubicBezTo>
                  <a:lnTo>
                    <a:pt x="9416969" y="0"/>
                  </a:lnTo>
                  <a:cubicBezTo>
                    <a:pt x="9485550" y="0"/>
                    <a:pt x="9541430" y="55880"/>
                    <a:pt x="9541430" y="124460"/>
                  </a:cubicBezTo>
                  <a:lnTo>
                    <a:pt x="9541430" y="1310177"/>
                  </a:lnTo>
                  <a:cubicBezTo>
                    <a:pt x="9541430" y="1378757"/>
                    <a:pt x="9485550" y="1434637"/>
                    <a:pt x="9416969" y="143463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1" name="Google Shape;131;g784f82edc2_2_75"/>
            <p:cNvSpPr txBox="1"/>
            <p:nvPr/>
          </p:nvSpPr>
          <p:spPr>
            <a:xfrm>
              <a:off x="1517859" y="1774209"/>
              <a:ext cx="12967500" cy="1325700"/>
            </a:xfrm>
            <a:prstGeom prst="rect">
              <a:avLst/>
            </a:prstGeom>
            <a:noFill/>
            <a:ln>
              <a:noFill/>
            </a:ln>
          </p:spPr>
          <p:txBody>
            <a:bodyPr spcFirstLastPara="1" wrap="square" lIns="0" tIns="0" rIns="0" bIns="0" anchor="t" anchorCtr="0">
              <a:noAutofit/>
            </a:bodyPr>
            <a:lstStyle/>
            <a:p>
              <a:pPr marL="342900" marR="0" lvl="0" indent="-349250" algn="l" rtl="0">
                <a:lnSpc>
                  <a:spcPct val="142022"/>
                </a:lnSpc>
                <a:spcBef>
                  <a:spcPts val="0"/>
                </a:spcBef>
                <a:spcAft>
                  <a:spcPts val="0"/>
                </a:spcAft>
                <a:buClr>
                  <a:srgbClr val="000000"/>
                </a:buClr>
                <a:buSzPts val="1999"/>
                <a:buFont typeface="Arial"/>
                <a:buChar char="•"/>
              </a:pPr>
              <a:r>
                <a:rPr lang="en-US" sz="1800" b="1" dirty="0">
                  <a:solidFill>
                    <a:schemeClr val="tx1"/>
                  </a:solidFill>
                  <a:latin typeface="Inknut Antiqua" panose="020B0604020202020204" charset="0"/>
                  <a:cs typeface="Inknut Antiqua" panose="020B0604020202020204" charset="0"/>
                </a:rPr>
                <a:t>Our data were collected from a Portuguese marketing campaign related with bank deposit subscription for 45211 clients and 20 features, and the response is whether the client has subscribed a term deposit. </a:t>
              </a:r>
              <a:endParaRPr sz="1800" b="1" dirty="0">
                <a:solidFill>
                  <a:schemeClr val="tx1"/>
                </a:solidFill>
                <a:latin typeface="Inknut Antiqua" panose="020B0604020202020204" charset="0"/>
                <a:cs typeface="Inknut Antiqua" panose="020B0604020202020204" charset="0"/>
              </a:endParaRPr>
            </a:p>
            <a:p>
              <a:pPr marL="457200" marR="0" lvl="0" indent="0" algn="l" rtl="0">
                <a:lnSpc>
                  <a:spcPct val="142022"/>
                </a:lnSpc>
                <a:spcBef>
                  <a:spcPts val="0"/>
                </a:spcBef>
                <a:spcAft>
                  <a:spcPts val="0"/>
                </a:spcAft>
                <a:buNone/>
              </a:pPr>
              <a:endParaRPr sz="1800" b="1" dirty="0">
                <a:solidFill>
                  <a:schemeClr val="tx1"/>
                </a:solidFill>
                <a:latin typeface="Inknut Antiqua" panose="020B0604020202020204" charset="0"/>
                <a:cs typeface="Inknut Antiqua" panose="020B0604020202020204" charset="0"/>
              </a:endParaRPr>
            </a:p>
            <a:p>
              <a:pPr marL="342900" marR="0" lvl="0" indent="-349250" algn="l" rtl="0">
                <a:lnSpc>
                  <a:spcPct val="142022"/>
                </a:lnSpc>
                <a:spcBef>
                  <a:spcPts val="0"/>
                </a:spcBef>
                <a:spcAft>
                  <a:spcPts val="0"/>
                </a:spcAft>
                <a:buClr>
                  <a:srgbClr val="000000"/>
                </a:buClr>
                <a:buSzPts val="1999"/>
                <a:buFont typeface="Arial"/>
                <a:buChar char="•"/>
              </a:pPr>
              <a:r>
                <a:rPr lang="en-US" sz="1800" b="1" dirty="0">
                  <a:solidFill>
                    <a:schemeClr val="tx1"/>
                  </a:solidFill>
                  <a:latin typeface="Inknut Antiqua" panose="020B0604020202020204" charset="0"/>
                  <a:cs typeface="Inknut Antiqua" panose="020B0604020202020204" charset="0"/>
                </a:rPr>
                <a:t>Our data set is downloaded from </a:t>
              </a:r>
              <a:r>
                <a:rPr lang="en-US" sz="1800" b="1" u="sng" dirty="0">
                  <a:solidFill>
                    <a:schemeClr val="tx1"/>
                  </a:solidFill>
                  <a:latin typeface="Inknut Antiqua" panose="020B0604020202020204" charset="0"/>
                  <a:cs typeface="Inknut Antiqua" panose="020B0604020202020204" charset="0"/>
                  <a:hlinkClick r:id="rId4">
                    <a:extLst>
                      <a:ext uri="{A12FA001-AC4F-418D-AE19-62706E023703}">
                        <ahyp:hlinkClr xmlns:ahyp="http://schemas.microsoft.com/office/drawing/2018/hyperlinkcolor" val="tx"/>
                      </a:ext>
                    </a:extLst>
                  </a:hlinkClick>
                </a:rPr>
                <a:t>http://archive.ics.uci.edu/ml/datasets/Bank+Marketing</a:t>
              </a:r>
              <a:endParaRPr sz="1800" b="1" u="none" dirty="0">
                <a:solidFill>
                  <a:schemeClr val="tx1"/>
                </a:solidFill>
                <a:latin typeface="Inknut Antiqua" panose="020B0604020202020204" charset="0"/>
                <a:cs typeface="Inknut Antiqua" panose="020B0604020202020204" charset="0"/>
                <a:sym typeface="Arial"/>
              </a:endParaRPr>
            </a:p>
            <a:p>
              <a:pPr marL="457200" marR="0" lvl="0" indent="0" algn="l" rtl="0">
                <a:lnSpc>
                  <a:spcPct val="142022"/>
                </a:lnSpc>
                <a:spcBef>
                  <a:spcPts val="0"/>
                </a:spcBef>
                <a:spcAft>
                  <a:spcPts val="0"/>
                </a:spcAft>
                <a:buNone/>
              </a:pPr>
              <a:endParaRPr sz="1800" b="1" u="none" dirty="0">
                <a:solidFill>
                  <a:schemeClr val="tx1"/>
                </a:solidFill>
                <a:latin typeface="Inknut Antiqua" panose="020B0604020202020204" charset="0"/>
                <a:cs typeface="Inknut Antiqua" panose="020B0604020202020204" charset="0"/>
                <a:sym typeface="Arial"/>
              </a:endParaRPr>
            </a:p>
          </p:txBody>
        </p:sp>
      </p:grpSp>
      <p:sp>
        <p:nvSpPr>
          <p:cNvPr id="133" name="Google Shape;133;g784f82edc2_2_75"/>
          <p:cNvSpPr/>
          <p:nvPr/>
        </p:nvSpPr>
        <p:spPr>
          <a:xfrm>
            <a:off x="960525" y="5375770"/>
            <a:ext cx="13683730" cy="4592575"/>
          </a:xfrm>
          <a:custGeom>
            <a:avLst/>
            <a:gdLst/>
            <a:ahLst/>
            <a:cxnLst/>
            <a:rect l="l" t="t" r="r" b="b"/>
            <a:pathLst>
              <a:path w="9541430" h="1434637" extrusionOk="0">
                <a:moveTo>
                  <a:pt x="9416969" y="1434636"/>
                </a:moveTo>
                <a:lnTo>
                  <a:pt x="124460" y="1434636"/>
                </a:lnTo>
                <a:cubicBezTo>
                  <a:pt x="55880" y="1434636"/>
                  <a:pt x="0" y="1378757"/>
                  <a:pt x="0" y="1310177"/>
                </a:cubicBezTo>
                <a:lnTo>
                  <a:pt x="0" y="124460"/>
                </a:lnTo>
                <a:cubicBezTo>
                  <a:pt x="0" y="55880"/>
                  <a:pt x="55880" y="0"/>
                  <a:pt x="124460" y="0"/>
                </a:cubicBezTo>
                <a:lnTo>
                  <a:pt x="9416969" y="0"/>
                </a:lnTo>
                <a:cubicBezTo>
                  <a:pt x="9485550" y="0"/>
                  <a:pt x="9541430" y="55880"/>
                  <a:pt x="9541430" y="124460"/>
                </a:cubicBezTo>
                <a:lnTo>
                  <a:pt x="9541430" y="1310177"/>
                </a:lnTo>
                <a:cubicBezTo>
                  <a:pt x="9541430" y="1378757"/>
                  <a:pt x="9485550" y="1434637"/>
                  <a:pt x="9416969" y="143463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5" name="Google Shape;135;g784f82edc2_2_75"/>
          <p:cNvSpPr txBox="1"/>
          <p:nvPr/>
        </p:nvSpPr>
        <p:spPr>
          <a:xfrm>
            <a:off x="1471625" y="5559096"/>
            <a:ext cx="9144000" cy="682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700" b="1" dirty="0">
                <a:solidFill>
                  <a:srgbClr val="0048CD"/>
                </a:solidFill>
                <a:latin typeface="Inknut Antiqua"/>
                <a:ea typeface="Inknut Antiqua"/>
                <a:cs typeface="Inknut Antiqua"/>
                <a:sym typeface="Inknut Antiqua"/>
              </a:rPr>
              <a:t>Attributes</a:t>
            </a:r>
            <a:r>
              <a:rPr lang="en-US" sz="2600" b="1" dirty="0">
                <a:solidFill>
                  <a:srgbClr val="0048CD"/>
                </a:solidFill>
                <a:latin typeface="Inknut Antiqua"/>
                <a:ea typeface="Inknut Antiqua"/>
                <a:cs typeface="Inknut Antiqua"/>
                <a:sym typeface="Inknut Antiqua"/>
              </a:rPr>
              <a:t> </a:t>
            </a:r>
            <a:endParaRPr sz="2600" dirty="0">
              <a:solidFill>
                <a:schemeClr val="dk1"/>
              </a:solidFill>
              <a:latin typeface="Calibri"/>
              <a:ea typeface="Calibri"/>
              <a:cs typeface="Calibri"/>
              <a:sym typeface="Calibri"/>
            </a:endParaRPr>
          </a:p>
        </p:txBody>
      </p:sp>
      <p:sp>
        <p:nvSpPr>
          <p:cNvPr id="136" name="Google Shape;136;g784f82edc2_2_75"/>
          <p:cNvSpPr txBox="1"/>
          <p:nvPr/>
        </p:nvSpPr>
        <p:spPr>
          <a:xfrm>
            <a:off x="1064425" y="1011368"/>
            <a:ext cx="9144000" cy="682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700" b="1" dirty="0">
                <a:solidFill>
                  <a:srgbClr val="0048CD"/>
                </a:solidFill>
                <a:latin typeface="Inknut Antiqua" panose="020B0604020202020204" charset="0"/>
                <a:cs typeface="Inknut Antiqua" panose="020B0604020202020204" charset="0"/>
              </a:rPr>
              <a:t>Data Source</a:t>
            </a:r>
            <a:endParaRPr sz="5700" dirty="0">
              <a:solidFill>
                <a:schemeClr val="dk1"/>
              </a:solidFill>
              <a:latin typeface="Inknut Antiqua" panose="020B0604020202020204" charset="0"/>
              <a:cs typeface="Inknut Antiqua" panose="020B0604020202020204" charset="0"/>
            </a:endParaRPr>
          </a:p>
        </p:txBody>
      </p:sp>
      <p:pic>
        <p:nvPicPr>
          <p:cNvPr id="137" name="Google Shape;137;g784f82edc2_2_75"/>
          <p:cNvPicPr preferRelativeResize="0"/>
          <p:nvPr/>
        </p:nvPicPr>
        <p:blipFill>
          <a:blip r:embed="rId5">
            <a:alphaModFix/>
          </a:blip>
          <a:stretch>
            <a:fillRect/>
          </a:stretch>
        </p:blipFill>
        <p:spPr>
          <a:xfrm>
            <a:off x="1471625" y="6372562"/>
            <a:ext cx="10160801" cy="3481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grpSp>
        <p:nvGrpSpPr>
          <p:cNvPr id="142" name="Google Shape;142;p3"/>
          <p:cNvGrpSpPr/>
          <p:nvPr/>
        </p:nvGrpSpPr>
        <p:grpSpPr>
          <a:xfrm>
            <a:off x="642950" y="349650"/>
            <a:ext cx="11662491" cy="2286457"/>
            <a:chOff x="-514346" y="-905397"/>
            <a:chExt cx="13209300" cy="5045139"/>
          </a:xfrm>
        </p:grpSpPr>
        <p:sp>
          <p:nvSpPr>
            <p:cNvPr id="143" name="Google Shape;143;p3"/>
            <p:cNvSpPr txBox="1"/>
            <p:nvPr/>
          </p:nvSpPr>
          <p:spPr>
            <a:xfrm>
              <a:off x="-514346" y="-905397"/>
              <a:ext cx="13209300" cy="27015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0"/>
                </a:spcBef>
                <a:spcAft>
                  <a:spcPts val="0"/>
                </a:spcAft>
                <a:buNone/>
              </a:pPr>
              <a:r>
                <a:rPr lang="en-US" sz="5700" i="0" u="none" strike="noStrike" cap="none">
                  <a:solidFill>
                    <a:srgbClr val="0048CD"/>
                  </a:solidFill>
                  <a:latin typeface="Inknut Antiqua"/>
                  <a:ea typeface="Inknut Antiqua"/>
                  <a:cs typeface="Inknut Antiqua"/>
                  <a:sym typeface="Inknut Antiqua"/>
                </a:rPr>
                <a:t>Exploratory Analysis:</a:t>
              </a:r>
              <a:endParaRPr sz="5700" i="0" u="none" strike="noStrike" cap="none">
                <a:solidFill>
                  <a:srgbClr val="0048CD"/>
                </a:solidFill>
                <a:latin typeface="Inknut Antiqua"/>
                <a:ea typeface="Inknut Antiqua"/>
                <a:cs typeface="Inknut Antiqua"/>
                <a:sym typeface="Inknut Antiqua"/>
              </a:endParaRPr>
            </a:p>
            <a:p>
              <a:pPr marL="0" marR="0" lvl="0" indent="0" algn="l" rtl="0">
                <a:lnSpc>
                  <a:spcPct val="110000"/>
                </a:lnSpc>
                <a:spcBef>
                  <a:spcPts val="0"/>
                </a:spcBef>
                <a:spcAft>
                  <a:spcPts val="0"/>
                </a:spcAft>
                <a:buNone/>
              </a:pPr>
              <a:endParaRPr sz="5700">
                <a:solidFill>
                  <a:srgbClr val="0048CD"/>
                </a:solidFill>
                <a:latin typeface="Inknut Antiqua"/>
                <a:ea typeface="Inknut Antiqua"/>
                <a:cs typeface="Inknut Antiqua"/>
                <a:sym typeface="Inknut Antiqua"/>
              </a:endParaRPr>
            </a:p>
          </p:txBody>
        </p:sp>
        <p:sp>
          <p:nvSpPr>
            <p:cNvPr id="144" name="Google Shape;144;p3"/>
            <p:cNvSpPr txBox="1"/>
            <p:nvPr/>
          </p:nvSpPr>
          <p:spPr>
            <a:xfrm>
              <a:off x="0" y="3431742"/>
              <a:ext cx="7180200" cy="7080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endParaRPr sz="3200" b="0" i="0" u="none" strike="noStrike" cap="none">
                <a:solidFill>
                  <a:srgbClr val="000000"/>
                </a:solidFill>
                <a:latin typeface="Arial"/>
                <a:ea typeface="Arial"/>
                <a:cs typeface="Arial"/>
                <a:sym typeface="Arial"/>
              </a:endParaRPr>
            </a:p>
          </p:txBody>
        </p:sp>
      </p:grpSp>
      <p:pic>
        <p:nvPicPr>
          <p:cNvPr id="145" name="Google Shape;145;p3"/>
          <p:cNvPicPr preferRelativeResize="0"/>
          <p:nvPr/>
        </p:nvPicPr>
        <p:blipFill rotWithShape="1">
          <a:blip r:embed="rId4">
            <a:alphaModFix/>
          </a:blip>
          <a:srcRect/>
          <a:stretch/>
        </p:blipFill>
        <p:spPr>
          <a:xfrm>
            <a:off x="13703223" y="28434"/>
            <a:ext cx="2151110" cy="2000532"/>
          </a:xfrm>
          <a:prstGeom prst="rect">
            <a:avLst/>
          </a:prstGeom>
          <a:noFill/>
          <a:ln>
            <a:noFill/>
          </a:ln>
        </p:spPr>
      </p:pic>
      <p:pic>
        <p:nvPicPr>
          <p:cNvPr id="146" name="Google Shape;146;p3"/>
          <p:cNvPicPr preferRelativeResize="0"/>
          <p:nvPr/>
        </p:nvPicPr>
        <p:blipFill rotWithShape="1">
          <a:blip r:embed="rId5">
            <a:alphaModFix/>
          </a:blip>
          <a:srcRect b="14857"/>
          <a:stretch/>
        </p:blipFill>
        <p:spPr>
          <a:xfrm>
            <a:off x="153150" y="2028975"/>
            <a:ext cx="8664099" cy="5850427"/>
          </a:xfrm>
          <a:prstGeom prst="rect">
            <a:avLst/>
          </a:prstGeom>
          <a:noFill/>
          <a:ln>
            <a:noFill/>
          </a:ln>
        </p:spPr>
      </p:pic>
      <p:sp>
        <p:nvSpPr>
          <p:cNvPr id="147" name="Google Shape;147;p3"/>
          <p:cNvSpPr/>
          <p:nvPr/>
        </p:nvSpPr>
        <p:spPr>
          <a:xfrm>
            <a:off x="9041351" y="2779821"/>
            <a:ext cx="8920698" cy="1954051"/>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9041351" y="5675421"/>
            <a:ext cx="8920698" cy="1954051"/>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txBox="1"/>
          <p:nvPr/>
        </p:nvSpPr>
        <p:spPr>
          <a:xfrm>
            <a:off x="9279725" y="3021800"/>
            <a:ext cx="8379600" cy="156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a:solidFill>
                  <a:srgbClr val="FFFFFF"/>
                </a:solidFill>
              </a:rPr>
              <a:t>From the Analysis it is clear that Data is not evenly Distributed</a:t>
            </a:r>
            <a:endParaRPr sz="3200">
              <a:solidFill>
                <a:srgbClr val="FFFFFF"/>
              </a:solidFill>
            </a:endParaRPr>
          </a:p>
        </p:txBody>
      </p:sp>
      <p:sp>
        <p:nvSpPr>
          <p:cNvPr id="150" name="Google Shape;150;p3"/>
          <p:cNvSpPr txBox="1"/>
          <p:nvPr/>
        </p:nvSpPr>
        <p:spPr>
          <a:xfrm>
            <a:off x="9132075" y="5960275"/>
            <a:ext cx="8379600" cy="156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a:solidFill>
                  <a:srgbClr val="FFFFFF"/>
                </a:solidFill>
              </a:rPr>
              <a:t>Some Sampling will be required to balance the Data so that our model performs better</a:t>
            </a:r>
            <a:endParaRPr sz="3200">
              <a:solidFill>
                <a:srgbClr val="FFFFFF"/>
              </a:solidFill>
            </a:endParaRPr>
          </a:p>
          <a:p>
            <a:pPr marL="0" lvl="0" indent="0" algn="l" rtl="0">
              <a:spcBef>
                <a:spcPts val="0"/>
              </a:spcBef>
              <a:spcAft>
                <a:spcPts val="0"/>
              </a:spcAft>
              <a:buNone/>
            </a:pPr>
            <a:endParaRPr sz="32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4"/>
        <p:cNvGrpSpPr/>
        <p:nvPr/>
      </p:nvGrpSpPr>
      <p:grpSpPr>
        <a:xfrm>
          <a:off x="0" y="0"/>
          <a:ext cx="0" cy="0"/>
          <a:chOff x="0" y="0"/>
          <a:chExt cx="0" cy="0"/>
        </a:xfrm>
      </p:grpSpPr>
      <p:grpSp>
        <p:nvGrpSpPr>
          <p:cNvPr id="155" name="Google Shape;155;g784f82edc2_2_106"/>
          <p:cNvGrpSpPr/>
          <p:nvPr/>
        </p:nvGrpSpPr>
        <p:grpSpPr>
          <a:xfrm>
            <a:off x="642950" y="349650"/>
            <a:ext cx="14434885" cy="2286457"/>
            <a:chOff x="-514347" y="-905397"/>
            <a:chExt cx="16349400" cy="5045139"/>
          </a:xfrm>
        </p:grpSpPr>
        <p:sp>
          <p:nvSpPr>
            <p:cNvPr id="156" name="Google Shape;156;g784f82edc2_2_106"/>
            <p:cNvSpPr txBox="1"/>
            <p:nvPr/>
          </p:nvSpPr>
          <p:spPr>
            <a:xfrm>
              <a:off x="-514347" y="-905397"/>
              <a:ext cx="16349400" cy="27015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0"/>
                </a:spcBef>
                <a:spcAft>
                  <a:spcPts val="0"/>
                </a:spcAft>
                <a:buNone/>
              </a:pPr>
              <a:r>
                <a:rPr lang="en-US" sz="5700">
                  <a:solidFill>
                    <a:srgbClr val="0048CD"/>
                  </a:solidFill>
                  <a:latin typeface="Inknut Antiqua"/>
                  <a:ea typeface="Inknut Antiqua"/>
                  <a:cs typeface="Inknut Antiqua"/>
                  <a:sym typeface="Inknut Antiqua"/>
                </a:rPr>
                <a:t>Categorical </a:t>
              </a:r>
              <a:r>
                <a:rPr lang="en-US" sz="5700" i="0" u="none" strike="noStrike" cap="none">
                  <a:solidFill>
                    <a:srgbClr val="0048CD"/>
                  </a:solidFill>
                  <a:latin typeface="Inknut Antiqua"/>
                  <a:ea typeface="Inknut Antiqua"/>
                  <a:cs typeface="Inknut Antiqua"/>
                  <a:sym typeface="Inknut Antiqua"/>
                </a:rPr>
                <a:t>Exploratory Analysis:</a:t>
              </a:r>
              <a:endParaRPr sz="5700" i="0" u="none" strike="noStrike" cap="none">
                <a:solidFill>
                  <a:srgbClr val="0048CD"/>
                </a:solidFill>
                <a:latin typeface="Inknut Antiqua"/>
                <a:ea typeface="Inknut Antiqua"/>
                <a:cs typeface="Inknut Antiqua"/>
                <a:sym typeface="Inknut Antiqua"/>
              </a:endParaRPr>
            </a:p>
            <a:p>
              <a:pPr marL="0" marR="0" lvl="0" indent="0" algn="l" rtl="0">
                <a:lnSpc>
                  <a:spcPct val="110000"/>
                </a:lnSpc>
                <a:spcBef>
                  <a:spcPts val="0"/>
                </a:spcBef>
                <a:spcAft>
                  <a:spcPts val="0"/>
                </a:spcAft>
                <a:buNone/>
              </a:pPr>
              <a:endParaRPr sz="5700">
                <a:solidFill>
                  <a:srgbClr val="0048CD"/>
                </a:solidFill>
                <a:latin typeface="Inknut Antiqua"/>
                <a:ea typeface="Inknut Antiqua"/>
                <a:cs typeface="Inknut Antiqua"/>
                <a:sym typeface="Inknut Antiqua"/>
              </a:endParaRPr>
            </a:p>
          </p:txBody>
        </p:sp>
        <p:sp>
          <p:nvSpPr>
            <p:cNvPr id="157" name="Google Shape;157;g784f82edc2_2_106"/>
            <p:cNvSpPr txBox="1"/>
            <p:nvPr/>
          </p:nvSpPr>
          <p:spPr>
            <a:xfrm>
              <a:off x="0" y="3431742"/>
              <a:ext cx="7180200" cy="708000"/>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None/>
              </a:pPr>
              <a:endParaRPr sz="3200" b="0" i="0" u="none" strike="noStrike" cap="none">
                <a:solidFill>
                  <a:srgbClr val="000000"/>
                </a:solidFill>
                <a:latin typeface="Arial"/>
                <a:ea typeface="Arial"/>
                <a:cs typeface="Arial"/>
                <a:sym typeface="Arial"/>
              </a:endParaRPr>
            </a:p>
          </p:txBody>
        </p:sp>
      </p:grpSp>
      <p:pic>
        <p:nvPicPr>
          <p:cNvPr id="159" name="Google Shape;159;g784f82edc2_2_106"/>
          <p:cNvPicPr preferRelativeResize="0"/>
          <p:nvPr/>
        </p:nvPicPr>
        <p:blipFill>
          <a:blip r:embed="rId4">
            <a:alphaModFix/>
          </a:blip>
          <a:stretch>
            <a:fillRect/>
          </a:stretch>
        </p:blipFill>
        <p:spPr>
          <a:xfrm>
            <a:off x="6588941" y="1761005"/>
            <a:ext cx="10850050" cy="3510650"/>
          </a:xfrm>
          <a:prstGeom prst="rect">
            <a:avLst/>
          </a:prstGeom>
          <a:noFill/>
          <a:ln>
            <a:noFill/>
          </a:ln>
        </p:spPr>
      </p:pic>
      <p:pic>
        <p:nvPicPr>
          <p:cNvPr id="161" name="Google Shape;161;g784f82edc2_2_106"/>
          <p:cNvPicPr preferRelativeResize="0"/>
          <p:nvPr/>
        </p:nvPicPr>
        <p:blipFill>
          <a:blip r:embed="rId5">
            <a:alphaModFix/>
          </a:blip>
          <a:stretch>
            <a:fillRect/>
          </a:stretch>
        </p:blipFill>
        <p:spPr>
          <a:xfrm>
            <a:off x="763105" y="5611090"/>
            <a:ext cx="10805440" cy="3907878"/>
          </a:xfrm>
          <a:prstGeom prst="rect">
            <a:avLst/>
          </a:prstGeom>
          <a:noFill/>
          <a:ln>
            <a:noFill/>
          </a:ln>
        </p:spPr>
      </p:pic>
      <p:sp>
        <p:nvSpPr>
          <p:cNvPr id="21" name="Google Shape;202;g784f82edc2_2_193">
            <a:extLst>
              <a:ext uri="{FF2B5EF4-FFF2-40B4-BE49-F238E27FC236}">
                <a16:creationId xmlns:a16="http://schemas.microsoft.com/office/drawing/2014/main" id="{682AAC2D-4550-494C-9595-6A4A79466A0E}"/>
              </a:ext>
            </a:extLst>
          </p:cNvPr>
          <p:cNvSpPr/>
          <p:nvPr/>
        </p:nvSpPr>
        <p:spPr>
          <a:xfrm>
            <a:off x="11783622" y="6511294"/>
            <a:ext cx="5599652" cy="1806537"/>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g784f82edc2_2_193">
            <a:extLst>
              <a:ext uri="{FF2B5EF4-FFF2-40B4-BE49-F238E27FC236}">
                <a16:creationId xmlns:a16="http://schemas.microsoft.com/office/drawing/2014/main" id="{AC2A47DA-13E5-4CC2-8F8E-68BA33F2C67C}"/>
              </a:ext>
            </a:extLst>
          </p:cNvPr>
          <p:cNvSpPr txBox="1"/>
          <p:nvPr/>
        </p:nvSpPr>
        <p:spPr>
          <a:xfrm>
            <a:off x="11907982" y="6955913"/>
            <a:ext cx="5350933" cy="156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800" dirty="0">
                <a:solidFill>
                  <a:srgbClr val="FFFFFF"/>
                </a:solidFill>
              </a:rPr>
              <a:t>Education Variable</a:t>
            </a:r>
            <a:endParaRPr sz="4800" dirty="0">
              <a:solidFill>
                <a:srgbClr val="FFFFFF"/>
              </a:solidFill>
            </a:endParaRPr>
          </a:p>
        </p:txBody>
      </p:sp>
      <p:sp>
        <p:nvSpPr>
          <p:cNvPr id="23" name="Google Shape;202;g784f82edc2_2_193">
            <a:extLst>
              <a:ext uri="{FF2B5EF4-FFF2-40B4-BE49-F238E27FC236}">
                <a16:creationId xmlns:a16="http://schemas.microsoft.com/office/drawing/2014/main" id="{7B25F54A-E765-4F2B-9D54-FB650B1E1B91}"/>
              </a:ext>
            </a:extLst>
          </p:cNvPr>
          <p:cNvSpPr/>
          <p:nvPr/>
        </p:nvSpPr>
        <p:spPr>
          <a:xfrm>
            <a:off x="377948" y="2493741"/>
            <a:ext cx="5599652" cy="1806537"/>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g784f82edc2_2_193">
            <a:extLst>
              <a:ext uri="{FF2B5EF4-FFF2-40B4-BE49-F238E27FC236}">
                <a16:creationId xmlns:a16="http://schemas.microsoft.com/office/drawing/2014/main" id="{1E6B6D3B-3B9C-4937-A706-6A49C936C2B5}"/>
              </a:ext>
            </a:extLst>
          </p:cNvPr>
          <p:cNvSpPr txBox="1"/>
          <p:nvPr/>
        </p:nvSpPr>
        <p:spPr>
          <a:xfrm>
            <a:off x="558024" y="2862160"/>
            <a:ext cx="5239500" cy="156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800" dirty="0">
                <a:solidFill>
                  <a:srgbClr val="FFFFFF"/>
                </a:solidFill>
              </a:rPr>
              <a:t>Job Variable</a:t>
            </a:r>
            <a:endParaRPr sz="4800" dirty="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4"/>
        <p:cNvGrpSpPr/>
        <p:nvPr/>
      </p:nvGrpSpPr>
      <p:grpSpPr>
        <a:xfrm>
          <a:off x="0" y="0"/>
          <a:ext cx="0" cy="0"/>
          <a:chOff x="0" y="0"/>
          <a:chExt cx="0" cy="0"/>
        </a:xfrm>
      </p:grpSpPr>
      <p:grpSp>
        <p:nvGrpSpPr>
          <p:cNvPr id="155" name="Google Shape;155;g784f82edc2_2_106"/>
          <p:cNvGrpSpPr/>
          <p:nvPr/>
        </p:nvGrpSpPr>
        <p:grpSpPr>
          <a:xfrm>
            <a:off x="642950" y="349650"/>
            <a:ext cx="14434885" cy="2286457"/>
            <a:chOff x="-514347" y="-905397"/>
            <a:chExt cx="16349400" cy="5045139"/>
          </a:xfrm>
        </p:grpSpPr>
        <p:sp>
          <p:nvSpPr>
            <p:cNvPr id="156" name="Google Shape;156;g784f82edc2_2_106"/>
            <p:cNvSpPr txBox="1"/>
            <p:nvPr/>
          </p:nvSpPr>
          <p:spPr>
            <a:xfrm>
              <a:off x="-514347" y="-905397"/>
              <a:ext cx="16349400" cy="27015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0"/>
                </a:spcBef>
                <a:spcAft>
                  <a:spcPts val="0"/>
                </a:spcAft>
                <a:buNone/>
              </a:pPr>
              <a:r>
                <a:rPr lang="en-US" sz="5700">
                  <a:solidFill>
                    <a:srgbClr val="0048CD"/>
                  </a:solidFill>
                  <a:latin typeface="Inknut Antiqua"/>
                  <a:ea typeface="Inknut Antiqua"/>
                  <a:cs typeface="Inknut Antiqua"/>
                  <a:sym typeface="Inknut Antiqua"/>
                </a:rPr>
                <a:t>Categorical </a:t>
              </a:r>
              <a:r>
                <a:rPr lang="en-US" sz="5700" i="0" u="none" strike="noStrike" cap="none">
                  <a:solidFill>
                    <a:srgbClr val="0048CD"/>
                  </a:solidFill>
                  <a:latin typeface="Inknut Antiqua"/>
                  <a:ea typeface="Inknut Antiqua"/>
                  <a:cs typeface="Inknut Antiqua"/>
                  <a:sym typeface="Inknut Antiqua"/>
                </a:rPr>
                <a:t>Exploratory Analysis:</a:t>
              </a:r>
              <a:endParaRPr sz="5700" i="0" u="none" strike="noStrike" cap="none">
                <a:solidFill>
                  <a:srgbClr val="0048CD"/>
                </a:solidFill>
                <a:latin typeface="Inknut Antiqua"/>
                <a:ea typeface="Inknut Antiqua"/>
                <a:cs typeface="Inknut Antiqua"/>
                <a:sym typeface="Inknut Antiqua"/>
              </a:endParaRPr>
            </a:p>
            <a:p>
              <a:pPr marL="0" marR="0" lvl="0" indent="0" algn="l" rtl="0">
                <a:lnSpc>
                  <a:spcPct val="110000"/>
                </a:lnSpc>
                <a:spcBef>
                  <a:spcPts val="0"/>
                </a:spcBef>
                <a:spcAft>
                  <a:spcPts val="0"/>
                </a:spcAft>
                <a:buNone/>
              </a:pPr>
              <a:endParaRPr sz="5700">
                <a:solidFill>
                  <a:srgbClr val="0048CD"/>
                </a:solidFill>
                <a:latin typeface="Inknut Antiqua"/>
                <a:ea typeface="Inknut Antiqua"/>
                <a:cs typeface="Inknut Antiqua"/>
                <a:sym typeface="Inknut Antiqua"/>
              </a:endParaRPr>
            </a:p>
          </p:txBody>
        </p:sp>
        <p:sp>
          <p:nvSpPr>
            <p:cNvPr id="157" name="Google Shape;157;g784f82edc2_2_106"/>
            <p:cNvSpPr txBox="1"/>
            <p:nvPr/>
          </p:nvSpPr>
          <p:spPr>
            <a:xfrm>
              <a:off x="0" y="3431742"/>
              <a:ext cx="7180200" cy="708000"/>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None/>
              </a:pPr>
              <a:endParaRPr sz="3200" b="0" i="0" u="none" strike="noStrike" cap="none">
                <a:solidFill>
                  <a:srgbClr val="000000"/>
                </a:solidFill>
                <a:latin typeface="Arial"/>
                <a:ea typeface="Arial"/>
                <a:cs typeface="Arial"/>
                <a:sym typeface="Arial"/>
              </a:endParaRPr>
            </a:p>
          </p:txBody>
        </p:sp>
      </p:grpSp>
      <p:pic>
        <p:nvPicPr>
          <p:cNvPr id="166" name="Google Shape;166;g784f82edc2_2_106"/>
          <p:cNvPicPr preferRelativeResize="0"/>
          <p:nvPr/>
        </p:nvPicPr>
        <p:blipFill>
          <a:blip r:embed="rId4">
            <a:alphaModFix/>
          </a:blip>
          <a:stretch>
            <a:fillRect/>
          </a:stretch>
        </p:blipFill>
        <p:spPr>
          <a:xfrm>
            <a:off x="952955" y="5834323"/>
            <a:ext cx="9805736" cy="3676514"/>
          </a:xfrm>
          <a:prstGeom prst="rect">
            <a:avLst/>
          </a:prstGeom>
          <a:noFill/>
          <a:ln>
            <a:noFill/>
          </a:ln>
        </p:spPr>
      </p:pic>
      <p:pic>
        <p:nvPicPr>
          <p:cNvPr id="167" name="Google Shape;167;g784f82edc2_2_106"/>
          <p:cNvPicPr preferRelativeResize="0"/>
          <p:nvPr/>
        </p:nvPicPr>
        <p:blipFill>
          <a:blip r:embed="rId5">
            <a:alphaModFix/>
          </a:blip>
          <a:stretch>
            <a:fillRect/>
          </a:stretch>
        </p:blipFill>
        <p:spPr>
          <a:xfrm>
            <a:off x="8143463" y="1714713"/>
            <a:ext cx="9805735" cy="3978866"/>
          </a:xfrm>
          <a:prstGeom prst="rect">
            <a:avLst/>
          </a:prstGeom>
          <a:noFill/>
          <a:ln>
            <a:noFill/>
          </a:ln>
        </p:spPr>
      </p:pic>
      <p:sp>
        <p:nvSpPr>
          <p:cNvPr id="16" name="Google Shape;202;g784f82edc2_2_193">
            <a:extLst>
              <a:ext uri="{FF2B5EF4-FFF2-40B4-BE49-F238E27FC236}">
                <a16:creationId xmlns:a16="http://schemas.microsoft.com/office/drawing/2014/main" id="{A857AC7B-AC85-43C4-9102-1E2F7C34DC1B}"/>
              </a:ext>
            </a:extLst>
          </p:cNvPr>
          <p:cNvSpPr/>
          <p:nvPr/>
        </p:nvSpPr>
        <p:spPr>
          <a:xfrm>
            <a:off x="1895020" y="2519758"/>
            <a:ext cx="5599652" cy="1806537"/>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03;g784f82edc2_2_193">
            <a:extLst>
              <a:ext uri="{FF2B5EF4-FFF2-40B4-BE49-F238E27FC236}">
                <a16:creationId xmlns:a16="http://schemas.microsoft.com/office/drawing/2014/main" id="{EA8819CD-C7E4-41FB-8A20-895DCB8FE48F}"/>
              </a:ext>
            </a:extLst>
          </p:cNvPr>
          <p:cNvSpPr txBox="1"/>
          <p:nvPr/>
        </p:nvSpPr>
        <p:spPr>
          <a:xfrm>
            <a:off x="2075096" y="2888177"/>
            <a:ext cx="5239500" cy="156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800" dirty="0">
                <a:solidFill>
                  <a:srgbClr val="FFFFFF"/>
                </a:solidFill>
              </a:rPr>
              <a:t>Month Variable</a:t>
            </a:r>
            <a:endParaRPr sz="4800" dirty="0">
              <a:solidFill>
                <a:srgbClr val="FFFFFF"/>
              </a:solidFill>
            </a:endParaRPr>
          </a:p>
        </p:txBody>
      </p:sp>
      <p:sp>
        <p:nvSpPr>
          <p:cNvPr id="18" name="Google Shape;202;g784f82edc2_2_193">
            <a:extLst>
              <a:ext uri="{FF2B5EF4-FFF2-40B4-BE49-F238E27FC236}">
                <a16:creationId xmlns:a16="http://schemas.microsoft.com/office/drawing/2014/main" id="{55DC7A1B-8A89-4A32-A7F5-B180D35A0EE7}"/>
              </a:ext>
            </a:extLst>
          </p:cNvPr>
          <p:cNvSpPr/>
          <p:nvPr/>
        </p:nvSpPr>
        <p:spPr>
          <a:xfrm>
            <a:off x="11620911" y="6670886"/>
            <a:ext cx="5599652" cy="1806537"/>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g784f82edc2_2_193">
            <a:extLst>
              <a:ext uri="{FF2B5EF4-FFF2-40B4-BE49-F238E27FC236}">
                <a16:creationId xmlns:a16="http://schemas.microsoft.com/office/drawing/2014/main" id="{6CB161BC-CC35-42B2-B478-B4DB805BC909}"/>
              </a:ext>
            </a:extLst>
          </p:cNvPr>
          <p:cNvSpPr txBox="1"/>
          <p:nvPr/>
        </p:nvSpPr>
        <p:spPr>
          <a:xfrm>
            <a:off x="11800987" y="7039305"/>
            <a:ext cx="5239500" cy="156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800" dirty="0">
                <a:solidFill>
                  <a:srgbClr val="FFFFFF"/>
                </a:solidFill>
              </a:rPr>
              <a:t>Day Variable</a:t>
            </a:r>
            <a:endParaRPr sz="4800" dirty="0">
              <a:solidFill>
                <a:srgbClr val="FFFFFF"/>
              </a:solidFill>
            </a:endParaRPr>
          </a:p>
        </p:txBody>
      </p:sp>
    </p:spTree>
    <p:extLst>
      <p:ext uri="{BB962C8B-B14F-4D97-AF65-F5344CB8AC3E}">
        <p14:creationId xmlns:p14="http://schemas.microsoft.com/office/powerpoint/2010/main" val="4173780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
        <p:cNvGrpSpPr/>
        <p:nvPr/>
      </p:nvGrpSpPr>
      <p:grpSpPr>
        <a:xfrm>
          <a:off x="0" y="0"/>
          <a:ext cx="0" cy="0"/>
          <a:chOff x="0" y="0"/>
          <a:chExt cx="0" cy="0"/>
        </a:xfrm>
      </p:grpSpPr>
      <p:grpSp>
        <p:nvGrpSpPr>
          <p:cNvPr id="172" name="Google Shape;172;g784f82edc2_2_138"/>
          <p:cNvGrpSpPr/>
          <p:nvPr/>
        </p:nvGrpSpPr>
        <p:grpSpPr>
          <a:xfrm>
            <a:off x="642951" y="349650"/>
            <a:ext cx="12387175" cy="2286457"/>
            <a:chOff x="-514346" y="-905397"/>
            <a:chExt cx="14030100" cy="5045139"/>
          </a:xfrm>
        </p:grpSpPr>
        <p:sp>
          <p:nvSpPr>
            <p:cNvPr id="173" name="Google Shape;173;g784f82edc2_2_138"/>
            <p:cNvSpPr txBox="1"/>
            <p:nvPr/>
          </p:nvSpPr>
          <p:spPr>
            <a:xfrm>
              <a:off x="-514346" y="-905397"/>
              <a:ext cx="14030100" cy="2701500"/>
            </a:xfrm>
            <a:prstGeom prst="rect">
              <a:avLst/>
            </a:prstGeom>
            <a:noFill/>
            <a:ln>
              <a:noFill/>
            </a:ln>
          </p:spPr>
          <p:txBody>
            <a:bodyPr spcFirstLastPara="1" wrap="square" lIns="0" tIns="0" rIns="0" bIns="0" anchor="t" anchorCtr="0">
              <a:noAutofit/>
            </a:bodyPr>
            <a:lstStyle/>
            <a:p>
              <a:pPr marL="0" marR="0" lvl="0" indent="0" algn="l" rtl="0">
                <a:lnSpc>
                  <a:spcPct val="110000"/>
                </a:lnSpc>
                <a:spcBef>
                  <a:spcPts val="0"/>
                </a:spcBef>
                <a:spcAft>
                  <a:spcPts val="0"/>
                </a:spcAft>
                <a:buNone/>
              </a:pPr>
              <a:r>
                <a:rPr lang="en-US" sz="5700">
                  <a:solidFill>
                    <a:srgbClr val="0048CD"/>
                  </a:solidFill>
                  <a:latin typeface="Inknut Antiqua"/>
                  <a:ea typeface="Inknut Antiqua"/>
                  <a:cs typeface="Inknut Antiqua"/>
                  <a:sym typeface="Inknut Antiqua"/>
                </a:rPr>
                <a:t>Numerical </a:t>
              </a:r>
              <a:r>
                <a:rPr lang="en-US" sz="5700" i="0" u="none" strike="noStrike" cap="none">
                  <a:solidFill>
                    <a:srgbClr val="0048CD"/>
                  </a:solidFill>
                  <a:latin typeface="Inknut Antiqua"/>
                  <a:ea typeface="Inknut Antiqua"/>
                  <a:cs typeface="Inknut Antiqua"/>
                  <a:sym typeface="Inknut Antiqua"/>
                </a:rPr>
                <a:t>Exploratory :Analysis:</a:t>
              </a:r>
              <a:endParaRPr sz="5700" i="0" u="none" strike="noStrike" cap="none">
                <a:solidFill>
                  <a:srgbClr val="0048CD"/>
                </a:solidFill>
                <a:latin typeface="Inknut Antiqua"/>
                <a:ea typeface="Inknut Antiqua"/>
                <a:cs typeface="Inknut Antiqua"/>
                <a:sym typeface="Inknut Antiqua"/>
              </a:endParaRPr>
            </a:p>
            <a:p>
              <a:pPr marL="0" marR="0" lvl="0" indent="0" algn="l" rtl="0">
                <a:lnSpc>
                  <a:spcPct val="110000"/>
                </a:lnSpc>
                <a:spcBef>
                  <a:spcPts val="0"/>
                </a:spcBef>
                <a:spcAft>
                  <a:spcPts val="0"/>
                </a:spcAft>
                <a:buNone/>
              </a:pPr>
              <a:endParaRPr sz="5700">
                <a:solidFill>
                  <a:srgbClr val="0048CD"/>
                </a:solidFill>
                <a:latin typeface="Inknut Antiqua"/>
                <a:ea typeface="Inknut Antiqua"/>
                <a:cs typeface="Inknut Antiqua"/>
                <a:sym typeface="Inknut Antiqua"/>
              </a:endParaRPr>
            </a:p>
          </p:txBody>
        </p:sp>
        <p:sp>
          <p:nvSpPr>
            <p:cNvPr id="174" name="Google Shape;174;g784f82edc2_2_138"/>
            <p:cNvSpPr txBox="1"/>
            <p:nvPr/>
          </p:nvSpPr>
          <p:spPr>
            <a:xfrm>
              <a:off x="0" y="3431742"/>
              <a:ext cx="7180200" cy="708000"/>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None/>
              </a:pPr>
              <a:endParaRPr sz="3200" b="0" i="0" u="none" strike="noStrike" cap="none">
                <a:solidFill>
                  <a:srgbClr val="000000"/>
                </a:solidFill>
                <a:latin typeface="Arial"/>
                <a:ea typeface="Arial"/>
                <a:cs typeface="Arial"/>
                <a:sym typeface="Arial"/>
              </a:endParaRPr>
            </a:p>
          </p:txBody>
        </p:sp>
      </p:grpSp>
      <p:pic>
        <p:nvPicPr>
          <p:cNvPr id="175" name="Google Shape;175;g784f82edc2_2_138"/>
          <p:cNvPicPr preferRelativeResize="0"/>
          <p:nvPr/>
        </p:nvPicPr>
        <p:blipFill rotWithShape="1">
          <a:blip r:embed="rId4">
            <a:alphaModFix/>
          </a:blip>
          <a:srcRect/>
          <a:stretch/>
        </p:blipFill>
        <p:spPr>
          <a:xfrm>
            <a:off x="13703223" y="28434"/>
            <a:ext cx="2151110" cy="2000532"/>
          </a:xfrm>
          <a:prstGeom prst="rect">
            <a:avLst/>
          </a:prstGeom>
          <a:noFill/>
          <a:ln>
            <a:noFill/>
          </a:ln>
        </p:spPr>
      </p:pic>
      <p:pic>
        <p:nvPicPr>
          <p:cNvPr id="176" name="Google Shape;176;g784f82edc2_2_138"/>
          <p:cNvPicPr preferRelativeResize="0"/>
          <p:nvPr/>
        </p:nvPicPr>
        <p:blipFill>
          <a:blip r:embed="rId5">
            <a:alphaModFix/>
          </a:blip>
          <a:stretch>
            <a:fillRect/>
          </a:stretch>
        </p:blipFill>
        <p:spPr>
          <a:xfrm>
            <a:off x="760940" y="1242925"/>
            <a:ext cx="12151198" cy="8827398"/>
          </a:xfrm>
          <a:prstGeom prst="rect">
            <a:avLst/>
          </a:prstGeom>
          <a:noFill/>
          <a:ln>
            <a:noFill/>
          </a:ln>
        </p:spPr>
      </p:pic>
      <p:pic>
        <p:nvPicPr>
          <p:cNvPr id="177" name="Google Shape;177;g784f82edc2_2_138"/>
          <p:cNvPicPr preferRelativeResize="0"/>
          <p:nvPr/>
        </p:nvPicPr>
        <p:blipFill>
          <a:blip r:embed="rId6">
            <a:alphaModFix/>
          </a:blip>
          <a:stretch>
            <a:fillRect/>
          </a:stretch>
        </p:blipFill>
        <p:spPr>
          <a:xfrm>
            <a:off x="13128838" y="6731882"/>
            <a:ext cx="5071063" cy="3338450"/>
          </a:xfrm>
          <a:prstGeom prst="rect">
            <a:avLst/>
          </a:prstGeom>
          <a:noFill/>
          <a:ln>
            <a:noFill/>
          </a:ln>
        </p:spPr>
      </p:pic>
      <p:sp>
        <p:nvSpPr>
          <p:cNvPr id="178" name="Google Shape;178;g784f82edc2_2_138"/>
          <p:cNvSpPr/>
          <p:nvPr/>
        </p:nvSpPr>
        <p:spPr>
          <a:xfrm>
            <a:off x="13030125" y="4372050"/>
            <a:ext cx="5073820" cy="2097523"/>
          </a:xfrm>
          <a:custGeom>
            <a:avLst/>
            <a:gdLst/>
            <a:ahLst/>
            <a:cxnLst/>
            <a:rect l="l" t="t" r="r" b="b"/>
            <a:pathLst>
              <a:path w="3690051" h="808294" extrusionOk="0">
                <a:moveTo>
                  <a:pt x="3565591" y="808294"/>
                </a:moveTo>
                <a:lnTo>
                  <a:pt x="124460" y="808294"/>
                </a:lnTo>
                <a:cubicBezTo>
                  <a:pt x="55880" y="808294"/>
                  <a:pt x="0" y="752414"/>
                  <a:pt x="0" y="683834"/>
                </a:cubicBezTo>
                <a:lnTo>
                  <a:pt x="0" y="124460"/>
                </a:lnTo>
                <a:cubicBezTo>
                  <a:pt x="0" y="55880"/>
                  <a:pt x="55880" y="0"/>
                  <a:pt x="124460" y="0"/>
                </a:cubicBezTo>
                <a:lnTo>
                  <a:pt x="3565591" y="0"/>
                </a:lnTo>
                <a:cubicBezTo>
                  <a:pt x="3634171" y="0"/>
                  <a:pt x="3690051" y="55880"/>
                  <a:pt x="3690051" y="124460"/>
                </a:cubicBezTo>
                <a:lnTo>
                  <a:pt x="3690051" y="683834"/>
                </a:lnTo>
                <a:cubicBezTo>
                  <a:pt x="3690051" y="752414"/>
                  <a:pt x="3634171" y="808294"/>
                  <a:pt x="3565591" y="808294"/>
                </a:cubicBezTo>
                <a:close/>
              </a:path>
            </a:pathLst>
          </a:custGeom>
          <a:solidFill>
            <a:srgbClr val="0048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g784f82edc2_2_138"/>
          <p:cNvSpPr txBox="1"/>
          <p:nvPr/>
        </p:nvSpPr>
        <p:spPr>
          <a:xfrm>
            <a:off x="13165631" y="4631827"/>
            <a:ext cx="4763400" cy="167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a:solidFill>
                  <a:srgbClr val="FFFFFF"/>
                </a:solidFill>
              </a:rPr>
              <a:t>From the analysis we can see the difference in mean .</a:t>
            </a:r>
            <a:endParaRPr sz="32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48CD"/>
        </a:solidFill>
        <a:effectLst/>
      </p:bgPr>
    </p:bg>
    <p:spTree>
      <p:nvGrpSpPr>
        <p:cNvPr id="1" name="Shape 183"/>
        <p:cNvGrpSpPr/>
        <p:nvPr/>
      </p:nvGrpSpPr>
      <p:grpSpPr>
        <a:xfrm>
          <a:off x="0" y="0"/>
          <a:ext cx="0" cy="0"/>
          <a:chOff x="0" y="0"/>
          <a:chExt cx="0" cy="0"/>
        </a:xfrm>
      </p:grpSpPr>
      <p:sp>
        <p:nvSpPr>
          <p:cNvPr id="184" name="Google Shape;184;p5"/>
          <p:cNvSpPr/>
          <p:nvPr/>
        </p:nvSpPr>
        <p:spPr>
          <a:xfrm>
            <a:off x="1075698" y="6443357"/>
            <a:ext cx="14790825" cy="1135888"/>
          </a:xfrm>
          <a:custGeom>
            <a:avLst/>
            <a:gdLst/>
            <a:ahLst/>
            <a:cxnLst/>
            <a:rect l="l" t="t" r="r" b="b"/>
            <a:pathLst>
              <a:path w="7162627" h="660400" extrusionOk="0">
                <a:moveTo>
                  <a:pt x="7038167" y="660400"/>
                </a:moveTo>
                <a:lnTo>
                  <a:pt x="124460" y="660400"/>
                </a:lnTo>
                <a:cubicBezTo>
                  <a:pt x="55880" y="660400"/>
                  <a:pt x="0" y="604520"/>
                  <a:pt x="0" y="535940"/>
                </a:cubicBezTo>
                <a:lnTo>
                  <a:pt x="0" y="124460"/>
                </a:lnTo>
                <a:cubicBezTo>
                  <a:pt x="0" y="55880"/>
                  <a:pt x="55880" y="0"/>
                  <a:pt x="124460" y="0"/>
                </a:cubicBezTo>
                <a:lnTo>
                  <a:pt x="7038167" y="0"/>
                </a:lnTo>
                <a:cubicBezTo>
                  <a:pt x="7106747" y="0"/>
                  <a:pt x="7162627" y="55880"/>
                  <a:pt x="7162627" y="124460"/>
                </a:cubicBezTo>
                <a:lnTo>
                  <a:pt x="7162627" y="535940"/>
                </a:lnTo>
                <a:cubicBezTo>
                  <a:pt x="7162627" y="604520"/>
                  <a:pt x="7106747" y="660400"/>
                  <a:pt x="7038167" y="6604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txBox="1"/>
          <p:nvPr/>
        </p:nvSpPr>
        <p:spPr>
          <a:xfrm>
            <a:off x="5873191" y="6575378"/>
            <a:ext cx="9260700" cy="936900"/>
          </a:xfrm>
          <a:prstGeom prst="rect">
            <a:avLst/>
          </a:prstGeom>
          <a:noFill/>
          <a:ln>
            <a:noFill/>
          </a:ln>
        </p:spPr>
        <p:txBody>
          <a:bodyPr spcFirstLastPara="1" wrap="square" lIns="0" tIns="0" rIns="0" bIns="0" anchor="t" anchorCtr="0">
            <a:spAutoFit/>
          </a:bodyPr>
          <a:lstStyle/>
          <a:p>
            <a:pPr marL="457200" marR="0" lvl="0" indent="-323850" algn="l" rtl="0">
              <a:lnSpc>
                <a:spcPct val="142000"/>
              </a:lnSpc>
              <a:spcBef>
                <a:spcPts val="0"/>
              </a:spcBef>
              <a:spcAft>
                <a:spcPts val="0"/>
              </a:spcAft>
              <a:buSzPts val="1500"/>
              <a:buChar char="-"/>
            </a:pPr>
            <a:r>
              <a:rPr lang="en-US" sz="1500"/>
              <a:t>The are missing values in the data set which we will fill using Imputation and Cross Tab Technique</a:t>
            </a:r>
            <a:endParaRPr sz="1500"/>
          </a:p>
          <a:p>
            <a:pPr marL="457200" marR="0" lvl="0" indent="-323850" algn="l" rtl="0">
              <a:lnSpc>
                <a:spcPct val="142000"/>
              </a:lnSpc>
              <a:spcBef>
                <a:spcPts val="0"/>
              </a:spcBef>
              <a:spcAft>
                <a:spcPts val="0"/>
              </a:spcAft>
              <a:buSzPts val="1500"/>
              <a:buChar char="-"/>
            </a:pPr>
            <a:r>
              <a:rPr lang="en-US" sz="1500"/>
              <a:t>Note : Default Variable are having unknown values which can be a case in real world so we will keep unknown </a:t>
            </a:r>
            <a:endParaRPr sz="1500"/>
          </a:p>
        </p:txBody>
      </p:sp>
      <p:sp>
        <p:nvSpPr>
          <p:cNvPr id="186" name="Google Shape;186;p5"/>
          <p:cNvSpPr txBox="1"/>
          <p:nvPr/>
        </p:nvSpPr>
        <p:spPr>
          <a:xfrm>
            <a:off x="2195139" y="1027016"/>
            <a:ext cx="3524404" cy="39190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400" b="1" i="0" u="none" strike="noStrike" cap="none">
                <a:solidFill>
                  <a:srgbClr val="0048CD"/>
                </a:solidFill>
                <a:latin typeface="Inknut Antiqua"/>
                <a:ea typeface="Inknut Antiqua"/>
                <a:cs typeface="Inknut Antiqua"/>
                <a:sym typeface="Inknut Antiqua"/>
              </a:rPr>
              <a:t>Awareness</a:t>
            </a:r>
            <a:endParaRPr/>
          </a:p>
        </p:txBody>
      </p:sp>
      <p:sp>
        <p:nvSpPr>
          <p:cNvPr id="187" name="Google Shape;187;p5"/>
          <p:cNvSpPr txBox="1"/>
          <p:nvPr/>
        </p:nvSpPr>
        <p:spPr>
          <a:xfrm>
            <a:off x="1725762" y="6575372"/>
            <a:ext cx="3524400" cy="39180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400" b="1">
                <a:solidFill>
                  <a:srgbClr val="0048CD"/>
                </a:solidFill>
                <a:latin typeface="Inknut Antiqua"/>
                <a:ea typeface="Inknut Antiqua"/>
                <a:cs typeface="Inknut Antiqua"/>
                <a:sym typeface="Inknut Antiqua"/>
              </a:rPr>
              <a:t>Missing Value</a:t>
            </a:r>
            <a:endParaRPr/>
          </a:p>
        </p:txBody>
      </p:sp>
      <p:sp>
        <p:nvSpPr>
          <p:cNvPr id="188" name="Google Shape;188;p5"/>
          <p:cNvSpPr txBox="1"/>
          <p:nvPr/>
        </p:nvSpPr>
        <p:spPr>
          <a:xfrm>
            <a:off x="1075698" y="54941"/>
            <a:ext cx="9144000" cy="974754"/>
          </a:xfrm>
          <a:prstGeom prst="rect">
            <a:avLst/>
          </a:prstGeom>
          <a:noFill/>
          <a:ln>
            <a:noFill/>
          </a:ln>
        </p:spPr>
        <p:txBody>
          <a:bodyPr spcFirstLastPara="1" wrap="square" lIns="91425" tIns="45700" rIns="91425" bIns="45700" anchor="t" anchorCtr="0">
            <a:spAutoFit/>
          </a:bodyPr>
          <a:lstStyle/>
          <a:p>
            <a:pPr marL="0" marR="0" lvl="0" indent="0" algn="l" rtl="0">
              <a:lnSpc>
                <a:spcPct val="198000"/>
              </a:lnSpc>
              <a:spcBef>
                <a:spcPts val="0"/>
              </a:spcBef>
              <a:spcAft>
                <a:spcPts val="0"/>
              </a:spcAft>
              <a:buNone/>
            </a:pPr>
            <a:r>
              <a:rPr lang="en-US" sz="5700" i="0" u="none" strike="noStrike" cap="none" dirty="0">
                <a:solidFill>
                  <a:schemeClr val="lt1"/>
                </a:solidFill>
                <a:latin typeface="Inknut Antiqua"/>
                <a:ea typeface="Inknut Antiqua"/>
                <a:cs typeface="Inknut Antiqua"/>
                <a:sym typeface="Inknut Antiqua"/>
              </a:rPr>
              <a:t>Data Preparation</a:t>
            </a:r>
            <a:endParaRPr sz="5700" dirty="0">
              <a:latin typeface="Inknut Antiqua"/>
              <a:ea typeface="Inknut Antiqua"/>
              <a:cs typeface="Inknut Antiqua"/>
              <a:sym typeface="Inknut Antiqua"/>
            </a:endParaRPr>
          </a:p>
        </p:txBody>
      </p:sp>
      <p:pic>
        <p:nvPicPr>
          <p:cNvPr id="189" name="Google Shape;189;p5"/>
          <p:cNvPicPr preferRelativeResize="0"/>
          <p:nvPr/>
        </p:nvPicPr>
        <p:blipFill>
          <a:blip r:embed="rId3">
            <a:alphaModFix/>
          </a:blip>
          <a:stretch>
            <a:fillRect/>
          </a:stretch>
        </p:blipFill>
        <p:spPr>
          <a:xfrm>
            <a:off x="1075698" y="1689435"/>
            <a:ext cx="14790823" cy="4624925"/>
          </a:xfrm>
          <a:prstGeom prst="rect">
            <a:avLst/>
          </a:prstGeom>
          <a:noFill/>
          <a:ln>
            <a:noFill/>
          </a:ln>
        </p:spPr>
      </p:pic>
      <p:sp>
        <p:nvSpPr>
          <p:cNvPr id="190" name="Google Shape;190;p5"/>
          <p:cNvSpPr/>
          <p:nvPr/>
        </p:nvSpPr>
        <p:spPr>
          <a:xfrm>
            <a:off x="1075698" y="7682706"/>
            <a:ext cx="14790825" cy="1135888"/>
          </a:xfrm>
          <a:custGeom>
            <a:avLst/>
            <a:gdLst/>
            <a:ahLst/>
            <a:cxnLst/>
            <a:rect l="l" t="t" r="r" b="b"/>
            <a:pathLst>
              <a:path w="7162627" h="660400" extrusionOk="0">
                <a:moveTo>
                  <a:pt x="7038167" y="660400"/>
                </a:moveTo>
                <a:lnTo>
                  <a:pt x="124460" y="660400"/>
                </a:lnTo>
                <a:cubicBezTo>
                  <a:pt x="55880" y="660400"/>
                  <a:pt x="0" y="604520"/>
                  <a:pt x="0" y="535940"/>
                </a:cubicBezTo>
                <a:lnTo>
                  <a:pt x="0" y="124460"/>
                </a:lnTo>
                <a:cubicBezTo>
                  <a:pt x="0" y="55880"/>
                  <a:pt x="55880" y="0"/>
                  <a:pt x="124460" y="0"/>
                </a:cubicBezTo>
                <a:lnTo>
                  <a:pt x="7038167" y="0"/>
                </a:lnTo>
                <a:cubicBezTo>
                  <a:pt x="7106747" y="0"/>
                  <a:pt x="7162627" y="55880"/>
                  <a:pt x="7162627" y="124460"/>
                </a:cubicBezTo>
                <a:lnTo>
                  <a:pt x="7162627" y="535940"/>
                </a:lnTo>
                <a:cubicBezTo>
                  <a:pt x="7162627" y="604520"/>
                  <a:pt x="7106747" y="660400"/>
                  <a:pt x="7038167" y="6604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txBox="1"/>
          <p:nvPr/>
        </p:nvSpPr>
        <p:spPr>
          <a:xfrm>
            <a:off x="5873191" y="7881623"/>
            <a:ext cx="9260700" cy="936900"/>
          </a:xfrm>
          <a:prstGeom prst="rect">
            <a:avLst/>
          </a:prstGeom>
          <a:noFill/>
          <a:ln>
            <a:noFill/>
          </a:ln>
        </p:spPr>
        <p:txBody>
          <a:bodyPr spcFirstLastPara="1" wrap="square" lIns="0" tIns="0" rIns="0" bIns="0" anchor="t" anchorCtr="0">
            <a:noAutofit/>
          </a:bodyPr>
          <a:lstStyle/>
          <a:p>
            <a:pPr marL="457200" marR="0" lvl="0" indent="-330200" algn="l" rtl="0">
              <a:lnSpc>
                <a:spcPct val="142000"/>
              </a:lnSpc>
              <a:spcBef>
                <a:spcPts val="0"/>
              </a:spcBef>
              <a:spcAft>
                <a:spcPts val="0"/>
              </a:spcAft>
              <a:buSzPts val="1600"/>
              <a:buChar char="-"/>
            </a:pPr>
            <a:r>
              <a:rPr lang="en-US" sz="1600"/>
              <a:t>Data Standardization is required to bring the data on same scale </a:t>
            </a:r>
            <a:endParaRPr sz="1600"/>
          </a:p>
          <a:p>
            <a:pPr marL="0" marR="0" lvl="0" indent="0" algn="l" rtl="0">
              <a:lnSpc>
                <a:spcPct val="142000"/>
              </a:lnSpc>
              <a:spcBef>
                <a:spcPts val="0"/>
              </a:spcBef>
              <a:spcAft>
                <a:spcPts val="0"/>
              </a:spcAft>
              <a:buNone/>
            </a:pPr>
            <a:endParaRPr sz="1600"/>
          </a:p>
        </p:txBody>
      </p:sp>
      <p:sp>
        <p:nvSpPr>
          <p:cNvPr id="192" name="Google Shape;192;p5"/>
          <p:cNvSpPr txBox="1"/>
          <p:nvPr/>
        </p:nvSpPr>
        <p:spPr>
          <a:xfrm>
            <a:off x="1725762" y="7881617"/>
            <a:ext cx="3524400" cy="3918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2400" b="1">
                <a:solidFill>
                  <a:srgbClr val="0048CD"/>
                </a:solidFill>
                <a:latin typeface="Inknut Antiqua"/>
                <a:ea typeface="Inknut Antiqua"/>
                <a:cs typeface="Inknut Antiqua"/>
                <a:sym typeface="Inknut Antiqua"/>
              </a:rPr>
              <a:t>Standardization</a:t>
            </a:r>
            <a:endParaRPr sz="2400" b="1">
              <a:solidFill>
                <a:srgbClr val="0048CD"/>
              </a:solidFill>
              <a:latin typeface="Inknut Antiqua"/>
              <a:ea typeface="Inknut Antiqua"/>
              <a:cs typeface="Inknut Antiqua"/>
              <a:sym typeface="Inknut Antiqua"/>
            </a:endParaRPr>
          </a:p>
          <a:p>
            <a:pPr marL="0" marR="0" lvl="0" indent="0" algn="l" rtl="0">
              <a:lnSpc>
                <a:spcPct val="130000"/>
              </a:lnSpc>
              <a:spcBef>
                <a:spcPts val="0"/>
              </a:spcBef>
              <a:spcAft>
                <a:spcPts val="0"/>
              </a:spcAft>
              <a:buNone/>
            </a:pPr>
            <a:endParaRPr sz="2400" b="1">
              <a:solidFill>
                <a:srgbClr val="0048CD"/>
              </a:solidFill>
              <a:latin typeface="Inknut Antiqua"/>
              <a:ea typeface="Inknut Antiqua"/>
              <a:cs typeface="Inknut Antiqua"/>
              <a:sym typeface="Inknut Antiqua"/>
            </a:endParaRPr>
          </a:p>
        </p:txBody>
      </p:sp>
      <p:sp>
        <p:nvSpPr>
          <p:cNvPr id="193" name="Google Shape;193;p5"/>
          <p:cNvSpPr/>
          <p:nvPr/>
        </p:nvSpPr>
        <p:spPr>
          <a:xfrm>
            <a:off x="1075700" y="8918052"/>
            <a:ext cx="14790825" cy="1135888"/>
          </a:xfrm>
          <a:custGeom>
            <a:avLst/>
            <a:gdLst/>
            <a:ahLst/>
            <a:cxnLst/>
            <a:rect l="l" t="t" r="r" b="b"/>
            <a:pathLst>
              <a:path w="7162627" h="660400" extrusionOk="0">
                <a:moveTo>
                  <a:pt x="7038167" y="660400"/>
                </a:moveTo>
                <a:lnTo>
                  <a:pt x="124460" y="660400"/>
                </a:lnTo>
                <a:cubicBezTo>
                  <a:pt x="55880" y="660400"/>
                  <a:pt x="0" y="604520"/>
                  <a:pt x="0" y="535940"/>
                </a:cubicBezTo>
                <a:lnTo>
                  <a:pt x="0" y="124460"/>
                </a:lnTo>
                <a:cubicBezTo>
                  <a:pt x="0" y="55880"/>
                  <a:pt x="55880" y="0"/>
                  <a:pt x="124460" y="0"/>
                </a:cubicBezTo>
                <a:lnTo>
                  <a:pt x="7038167" y="0"/>
                </a:lnTo>
                <a:cubicBezTo>
                  <a:pt x="7106747" y="0"/>
                  <a:pt x="7162627" y="55880"/>
                  <a:pt x="7162627" y="124460"/>
                </a:cubicBezTo>
                <a:lnTo>
                  <a:pt x="7162627" y="535940"/>
                </a:lnTo>
                <a:cubicBezTo>
                  <a:pt x="7162627" y="604520"/>
                  <a:pt x="7106747" y="660400"/>
                  <a:pt x="7038167" y="6604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txBox="1"/>
          <p:nvPr/>
        </p:nvSpPr>
        <p:spPr>
          <a:xfrm>
            <a:off x="5873193" y="9116969"/>
            <a:ext cx="9260700" cy="936900"/>
          </a:xfrm>
          <a:prstGeom prst="rect">
            <a:avLst/>
          </a:prstGeom>
          <a:noFill/>
          <a:ln>
            <a:noFill/>
          </a:ln>
        </p:spPr>
        <p:txBody>
          <a:bodyPr spcFirstLastPara="1" wrap="square" lIns="0" tIns="0" rIns="0" bIns="0" anchor="t" anchorCtr="0">
            <a:noAutofit/>
          </a:bodyPr>
          <a:lstStyle/>
          <a:p>
            <a:pPr marL="457200" lvl="0" indent="-304800" algn="l" rtl="0">
              <a:lnSpc>
                <a:spcPct val="142000"/>
              </a:lnSpc>
              <a:spcBef>
                <a:spcPts val="0"/>
              </a:spcBef>
              <a:spcAft>
                <a:spcPts val="0"/>
              </a:spcAft>
              <a:buSzPts val="1200"/>
              <a:buChar char="-"/>
            </a:pPr>
            <a:r>
              <a:rPr lang="en-US">
                <a:solidFill>
                  <a:schemeClr val="dk1"/>
                </a:solidFill>
              </a:rPr>
              <a:t>Encoding Technique is used to convert Categorical Data to Numerical as most of the models dont support Categorical Data</a:t>
            </a:r>
            <a:endParaRPr>
              <a:solidFill>
                <a:schemeClr val="dk1"/>
              </a:solidFill>
            </a:endParaRPr>
          </a:p>
          <a:p>
            <a:pPr marL="457200" lvl="0" indent="-317500" algn="l" rtl="0">
              <a:lnSpc>
                <a:spcPct val="142000"/>
              </a:lnSpc>
              <a:spcBef>
                <a:spcPts val="0"/>
              </a:spcBef>
              <a:spcAft>
                <a:spcPts val="0"/>
              </a:spcAft>
              <a:buClr>
                <a:schemeClr val="dk1"/>
              </a:buClr>
              <a:buSzPts val="1400"/>
              <a:buChar char="-"/>
            </a:pPr>
            <a:r>
              <a:rPr lang="en-US">
                <a:solidFill>
                  <a:schemeClr val="dk1"/>
                </a:solidFill>
              </a:rPr>
              <a:t>Sampling Technique is used to balance our skewed Data</a:t>
            </a:r>
            <a:endParaRPr>
              <a:solidFill>
                <a:schemeClr val="dk1"/>
              </a:solidFill>
            </a:endParaRPr>
          </a:p>
        </p:txBody>
      </p:sp>
      <p:sp>
        <p:nvSpPr>
          <p:cNvPr id="195" name="Google Shape;195;p5"/>
          <p:cNvSpPr txBox="1"/>
          <p:nvPr/>
        </p:nvSpPr>
        <p:spPr>
          <a:xfrm>
            <a:off x="1725764" y="9116963"/>
            <a:ext cx="3524400" cy="3918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2400" b="1">
                <a:solidFill>
                  <a:srgbClr val="0048CD"/>
                </a:solidFill>
                <a:latin typeface="Inknut Antiqua"/>
                <a:ea typeface="Inknut Antiqua"/>
                <a:cs typeface="Inknut Antiqua"/>
                <a:sym typeface="Inknut Antiqua"/>
              </a:rPr>
              <a:t>Encoding/Sampling</a:t>
            </a:r>
            <a:endParaRPr sz="2400" b="1">
              <a:solidFill>
                <a:srgbClr val="0048CD"/>
              </a:solidFill>
              <a:latin typeface="Inknut Antiqua"/>
              <a:ea typeface="Inknut Antiqua"/>
              <a:cs typeface="Inknut Antiqua"/>
              <a:sym typeface="Inknut Antiqua"/>
            </a:endParaRPr>
          </a:p>
          <a:p>
            <a:pPr marL="0" marR="0" lvl="0" indent="0" algn="l" rtl="0">
              <a:lnSpc>
                <a:spcPct val="130000"/>
              </a:lnSpc>
              <a:spcBef>
                <a:spcPts val="0"/>
              </a:spcBef>
              <a:spcAft>
                <a:spcPts val="0"/>
              </a:spcAft>
              <a:buNone/>
            </a:pPr>
            <a:endParaRPr sz="2400" b="1">
              <a:solidFill>
                <a:srgbClr val="0048CD"/>
              </a:solidFill>
              <a:latin typeface="Inknut Antiqua"/>
              <a:ea typeface="Inknut Antiqua"/>
              <a:cs typeface="Inknut Antiqua"/>
              <a:sym typeface="Inknut Antiqua"/>
            </a:endParaRPr>
          </a:p>
          <a:p>
            <a:pPr marL="0" marR="0" lvl="0" indent="0" algn="l" rtl="0">
              <a:lnSpc>
                <a:spcPct val="130000"/>
              </a:lnSpc>
              <a:spcBef>
                <a:spcPts val="0"/>
              </a:spcBef>
              <a:spcAft>
                <a:spcPts val="0"/>
              </a:spcAft>
              <a:buNone/>
            </a:pPr>
            <a:endParaRPr sz="2400" b="1">
              <a:solidFill>
                <a:srgbClr val="0048CD"/>
              </a:solidFill>
              <a:latin typeface="Inknut Antiqua"/>
              <a:ea typeface="Inknut Antiqua"/>
              <a:cs typeface="Inknut Antiqua"/>
              <a:sym typeface="Inknut Antiqua"/>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2452</Words>
  <Application>Microsoft Office PowerPoint</Application>
  <PresentationFormat>Custom</PresentationFormat>
  <Paragraphs>170</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Inknut Antiqua</vt:lpstr>
      <vt:lpstr>Georgia</vt:lpstr>
      <vt:lpstr>Space Mono</vt:lpstr>
      <vt:lpstr>Roboto</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Apurva Tawde</dc:creator>
  <cp:lastModifiedBy>takhi02@gmail.com</cp:lastModifiedBy>
  <cp:revision>6</cp:revision>
  <dcterms:created xsi:type="dcterms:W3CDTF">2006-08-16T00:00:00Z</dcterms:created>
  <dcterms:modified xsi:type="dcterms:W3CDTF">2020-11-27T18:48:46Z</dcterms:modified>
</cp:coreProperties>
</file>